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00" r:id="rId5"/>
    <p:sldId id="314" r:id="rId6"/>
    <p:sldId id="313" r:id="rId7"/>
    <p:sldId id="273" r:id="rId8"/>
    <p:sldId id="319" r:id="rId9"/>
    <p:sldId id="321" r:id="rId10"/>
    <p:sldId id="324" r:id="rId11"/>
    <p:sldId id="320" r:id="rId12"/>
    <p:sldId id="322" r:id="rId13"/>
    <p:sldId id="334" r:id="rId14"/>
    <p:sldId id="325" r:id="rId15"/>
    <p:sldId id="305" r:id="rId16"/>
    <p:sldId id="326" r:id="rId17"/>
    <p:sldId id="323" r:id="rId18"/>
    <p:sldId id="327" r:id="rId19"/>
    <p:sldId id="328" r:id="rId20"/>
    <p:sldId id="329" r:id="rId21"/>
    <p:sldId id="318" r:id="rId22"/>
    <p:sldId id="330" r:id="rId23"/>
    <p:sldId id="331" r:id="rId24"/>
    <p:sldId id="333" r:id="rId25"/>
    <p:sldId id="332"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975" userDrawn="1">
          <p15:clr>
            <a:srgbClr val="A4A3A4"/>
          </p15:clr>
        </p15:guide>
        <p15:guide id="8" pos="3839" userDrawn="1">
          <p15:clr>
            <a:srgbClr val="A4A3A4"/>
          </p15:clr>
        </p15:guide>
        <p15:guide id="9" pos="3715" userDrawn="1">
          <p15:clr>
            <a:srgbClr val="A4A3A4"/>
          </p15:clr>
        </p15:guide>
        <p15:guide id="10" pos="3968" userDrawn="1">
          <p15:clr>
            <a:srgbClr val="A4A3A4"/>
          </p15:clr>
        </p15:guide>
        <p15:guide id="11" pos="7448" userDrawn="1">
          <p15:clr>
            <a:srgbClr val="A4A3A4"/>
          </p15:clr>
        </p15:guide>
        <p15:guide id="12" pos="5707" userDrawn="1">
          <p15:clr>
            <a:srgbClr val="A4A3A4"/>
          </p15:clr>
        </p15:guide>
        <p15:guide id="13" pos="2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EA02EB-695B-5F3B-BC17-0F5BA7029259}" name="Fowler, Gail" initials="FG" userId="S::IGFowler@magellanhealth.com::f87f4491-eb13-45d7-a137-46a68585b8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rdelia Clay" initials="CC" lastIdx="21" clrIdx="0">
    <p:extLst>
      <p:ext uri="{19B8F6BF-5375-455C-9EA6-DF929625EA0E}">
        <p15:presenceInfo xmlns:p15="http://schemas.microsoft.com/office/powerpoint/2012/main" userId="S-1-5-21-1527950376-3420975135-3306108593-114153" providerId="AD"/>
      </p:ext>
    </p:extLst>
  </p:cmAuthor>
  <p:cmAuthor id="2" name="Reddix, Linda M." initials="RLM" lastIdx="16" clrIdx="1">
    <p:extLst>
      <p:ext uri="{19B8F6BF-5375-455C-9EA6-DF929625EA0E}">
        <p15:presenceInfo xmlns:p15="http://schemas.microsoft.com/office/powerpoint/2012/main" userId="S::LMReddix@magellanhealth.com::91299d54-cda7-45a4-82dd-a573a6d076cd" providerId="AD"/>
      </p:ext>
    </p:extLst>
  </p:cmAuthor>
  <p:cmAuthor id="3" name="Fowler, Gail" initials="FG" lastIdx="4" clrIdx="2">
    <p:extLst>
      <p:ext uri="{19B8F6BF-5375-455C-9EA6-DF929625EA0E}">
        <p15:presenceInfo xmlns:p15="http://schemas.microsoft.com/office/powerpoint/2012/main" userId="S::IGFowler@magellanhealth.com::f87f4491-eb13-45d7-a137-46a68585b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22B"/>
    <a:srgbClr val="F7921E"/>
    <a:srgbClr val="FFDF00"/>
    <a:srgbClr val="F99D2A"/>
    <a:srgbClr val="004A7C"/>
    <a:srgbClr val="0088CE"/>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85383" autoAdjust="0"/>
  </p:normalViewPr>
  <p:slideViewPr>
    <p:cSldViewPr snapToGrid="0" showGuides="1">
      <p:cViewPr varScale="1">
        <p:scale>
          <a:sx n="86" d="100"/>
          <a:sy n="86" d="100"/>
        </p:scale>
        <p:origin x="288" y="78"/>
      </p:cViewPr>
      <p:guideLst>
        <p:guide orient="horz" pos="2160"/>
        <p:guide pos="3840"/>
        <p:guide orient="horz" pos="1077"/>
        <p:guide orient="horz" pos="1029"/>
        <p:guide orient="horz" pos="932"/>
        <p:guide orient="horz" pos="3515"/>
        <p:guide pos="1975"/>
        <p:guide pos="3839"/>
        <p:guide pos="3715"/>
        <p:guide pos="3968"/>
        <p:guide pos="7448"/>
        <p:guide pos="5707"/>
        <p:guide pos="2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dirty="0"/>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4</a:t>
            </a:fld>
            <a:endParaRPr lang="en-US" dirty="0"/>
          </a:p>
        </p:txBody>
      </p:sp>
    </p:spTree>
    <p:extLst>
      <p:ext uri="{BB962C8B-B14F-4D97-AF65-F5344CB8AC3E}">
        <p14:creationId xmlns:p14="http://schemas.microsoft.com/office/powerpoint/2010/main" val="24983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17</a:t>
            </a:fld>
            <a:endParaRPr lang="en-US" dirty="0"/>
          </a:p>
        </p:txBody>
      </p:sp>
    </p:spTree>
    <p:extLst>
      <p:ext uri="{BB962C8B-B14F-4D97-AF65-F5344CB8AC3E}">
        <p14:creationId xmlns:p14="http://schemas.microsoft.com/office/powerpoint/2010/main" val="45129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19</a:t>
            </a:fld>
            <a:endParaRPr lang="en-US" dirty="0"/>
          </a:p>
        </p:txBody>
      </p:sp>
    </p:spTree>
    <p:extLst>
      <p:ext uri="{BB962C8B-B14F-4D97-AF65-F5344CB8AC3E}">
        <p14:creationId xmlns:p14="http://schemas.microsoft.com/office/powerpoint/2010/main" val="60562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20</a:t>
            </a:fld>
            <a:endParaRPr lang="en-US" dirty="0"/>
          </a:p>
        </p:txBody>
      </p:sp>
    </p:spTree>
    <p:extLst>
      <p:ext uri="{BB962C8B-B14F-4D97-AF65-F5344CB8AC3E}">
        <p14:creationId xmlns:p14="http://schemas.microsoft.com/office/powerpoint/2010/main" val="383133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23</a:t>
            </a:fld>
            <a:endParaRPr lang="en-US" dirty="0"/>
          </a:p>
        </p:txBody>
      </p:sp>
    </p:spTree>
    <p:extLst>
      <p:ext uri="{BB962C8B-B14F-4D97-AF65-F5344CB8AC3E}">
        <p14:creationId xmlns:p14="http://schemas.microsoft.com/office/powerpoint/2010/main" val="92069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5</a:t>
            </a:fld>
            <a:endParaRPr lang="en-US" dirty="0"/>
          </a:p>
        </p:txBody>
      </p:sp>
    </p:spTree>
    <p:extLst>
      <p:ext uri="{BB962C8B-B14F-4D97-AF65-F5344CB8AC3E}">
        <p14:creationId xmlns:p14="http://schemas.microsoft.com/office/powerpoint/2010/main" val="126716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6</a:t>
            </a:fld>
            <a:endParaRPr lang="en-US" dirty="0"/>
          </a:p>
        </p:txBody>
      </p:sp>
    </p:spTree>
    <p:extLst>
      <p:ext uri="{BB962C8B-B14F-4D97-AF65-F5344CB8AC3E}">
        <p14:creationId xmlns:p14="http://schemas.microsoft.com/office/powerpoint/2010/main" val="157308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8</a:t>
            </a:fld>
            <a:endParaRPr lang="en-US" dirty="0"/>
          </a:p>
        </p:txBody>
      </p:sp>
    </p:spTree>
    <p:extLst>
      <p:ext uri="{BB962C8B-B14F-4D97-AF65-F5344CB8AC3E}">
        <p14:creationId xmlns:p14="http://schemas.microsoft.com/office/powerpoint/2010/main" val="200471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9</a:t>
            </a:fld>
            <a:endParaRPr lang="en-US" dirty="0"/>
          </a:p>
        </p:txBody>
      </p:sp>
    </p:spTree>
    <p:extLst>
      <p:ext uri="{BB962C8B-B14F-4D97-AF65-F5344CB8AC3E}">
        <p14:creationId xmlns:p14="http://schemas.microsoft.com/office/powerpoint/2010/main" val="369695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11</a:t>
            </a:fld>
            <a:endParaRPr lang="en-US" dirty="0"/>
          </a:p>
        </p:txBody>
      </p:sp>
    </p:spTree>
    <p:extLst>
      <p:ext uri="{BB962C8B-B14F-4D97-AF65-F5344CB8AC3E}">
        <p14:creationId xmlns:p14="http://schemas.microsoft.com/office/powerpoint/2010/main" val="72332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13</a:t>
            </a:fld>
            <a:endParaRPr lang="en-US" dirty="0"/>
          </a:p>
        </p:txBody>
      </p:sp>
    </p:spTree>
    <p:extLst>
      <p:ext uri="{BB962C8B-B14F-4D97-AF65-F5344CB8AC3E}">
        <p14:creationId xmlns:p14="http://schemas.microsoft.com/office/powerpoint/2010/main" val="118657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14</a:t>
            </a:fld>
            <a:endParaRPr lang="en-US" dirty="0"/>
          </a:p>
        </p:txBody>
      </p:sp>
    </p:spTree>
    <p:extLst>
      <p:ext uri="{BB962C8B-B14F-4D97-AF65-F5344CB8AC3E}">
        <p14:creationId xmlns:p14="http://schemas.microsoft.com/office/powerpoint/2010/main" val="120478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C2D03A-DF42-4735-BF03-07CFEAED12D0}" type="slidenum">
              <a:rPr lang="en-US" smtClean="0"/>
              <a:pPr>
                <a:defRPr/>
              </a:pPr>
              <a:t>16</a:t>
            </a:fld>
            <a:endParaRPr lang="en-US" dirty="0"/>
          </a:p>
        </p:txBody>
      </p:sp>
    </p:spTree>
    <p:extLst>
      <p:ext uri="{BB962C8B-B14F-4D97-AF65-F5344CB8AC3E}">
        <p14:creationId xmlns:p14="http://schemas.microsoft.com/office/powerpoint/2010/main" val="369586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779" y="5941825"/>
            <a:ext cx="1963896" cy="528741"/>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371724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237109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47537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9449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30022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629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9818" y="5634558"/>
            <a:ext cx="2160805" cy="581755"/>
          </a:xfrm>
          <a:prstGeom prst="rect">
            <a:avLst/>
          </a:prstGeom>
        </p:spPr>
      </p:pic>
    </p:spTree>
    <p:extLst>
      <p:ext uri="{BB962C8B-B14F-4D97-AF65-F5344CB8AC3E}">
        <p14:creationId xmlns:p14="http://schemas.microsoft.com/office/powerpoint/2010/main" val="592063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0" y="3769112"/>
            <a:ext cx="3436713" cy="3088888"/>
            <a:chOff x="-12420" y="3769112"/>
            <a:chExt cx="3436713" cy="3088888"/>
          </a:xfrm>
        </p:grpSpPr>
        <p:pic>
          <p:nvPicPr>
            <p:cNvPr id="52" name="Picture 5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85" t="54959"/>
            <a:stretch/>
          </p:blipFill>
          <p:spPr>
            <a:xfrm flipH="1">
              <a:off x="-12420" y="3769112"/>
              <a:ext cx="3055433" cy="3088888"/>
            </a:xfrm>
            <a:prstGeom prst="rect">
              <a:avLst/>
            </a:prstGeom>
          </p:spPr>
        </p:pic>
        <p:sp>
          <p:nvSpPr>
            <p:cNvPr id="53" name="Oval 52"/>
            <p:cNvSpPr/>
            <p:nvPr userDrawn="1"/>
          </p:nvSpPr>
          <p:spPr>
            <a:xfrm>
              <a:off x="1895972" y="3937572"/>
              <a:ext cx="1528321" cy="1111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0" name="Rectangle 9">
            <a:extLst>
              <a:ext uri="{FF2B5EF4-FFF2-40B4-BE49-F238E27FC236}">
                <a16:creationId xmlns:a16="http://schemas.microsoft.com/office/drawing/2014/main" id="{B5964454-7A84-604C-92C4-303D14F5B709}"/>
              </a:ext>
            </a:extLst>
          </p:cNvPr>
          <p:cNvSpPr/>
          <p:nvPr userDrawn="1"/>
        </p:nvSpPr>
        <p:spPr>
          <a:xfrm>
            <a:off x="361962" y="675491"/>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sp>
        <p:nvSpPr>
          <p:cNvPr id="11" name="Freeform 10"/>
          <p:cNvSpPr>
            <a:spLocks/>
          </p:cNvSpPr>
          <p:nvPr userDrawn="1"/>
        </p:nvSpPr>
        <p:spPr bwMode="auto">
          <a:xfrm>
            <a:off x="2155822" y="4529650"/>
            <a:ext cx="239666" cy="24335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12418653">
            <a:off x="757749" y="3984859"/>
            <a:ext cx="698774" cy="8307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2"/>
          <p:cNvSpPr>
            <a:spLocks/>
          </p:cNvSpPr>
          <p:nvPr userDrawn="1"/>
        </p:nvSpPr>
        <p:spPr bwMode="auto">
          <a:xfrm rot="16550161">
            <a:off x="3362572" y="5844419"/>
            <a:ext cx="521611" cy="682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Freeform 13"/>
          <p:cNvSpPr>
            <a:spLocks/>
          </p:cNvSpPr>
          <p:nvPr userDrawn="1"/>
        </p:nvSpPr>
        <p:spPr bwMode="auto">
          <a:xfrm rot="13136826">
            <a:off x="5420891" y="5902869"/>
            <a:ext cx="267877"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4"/>
          <p:cNvSpPr>
            <a:spLocks/>
          </p:cNvSpPr>
          <p:nvPr userDrawn="1"/>
        </p:nvSpPr>
        <p:spPr bwMode="auto">
          <a:xfrm rot="16710468">
            <a:off x="4504730" y="6288137"/>
            <a:ext cx="164694" cy="23690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userDrawn="1"/>
        </p:nvSpPr>
        <p:spPr>
          <a:xfrm>
            <a:off x="4457744" y="763853"/>
            <a:ext cx="1980128" cy="2231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p:cNvSpPr/>
          <p:nvPr userDrawn="1"/>
        </p:nvSpPr>
        <p:spPr>
          <a:xfrm>
            <a:off x="6832390" y="763853"/>
            <a:ext cx="1980128" cy="22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userDrawn="1"/>
        </p:nvSpPr>
        <p:spPr>
          <a:xfrm>
            <a:off x="9190466" y="763853"/>
            <a:ext cx="1980128" cy="223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4457744" y="3316495"/>
            <a:ext cx="1980128" cy="223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p:cNvSpPr/>
          <p:nvPr userDrawn="1"/>
        </p:nvSpPr>
        <p:spPr>
          <a:xfrm>
            <a:off x="6832390" y="3316495"/>
            <a:ext cx="1980128" cy="223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userDrawn="1"/>
        </p:nvSpPr>
        <p:spPr>
          <a:xfrm>
            <a:off x="9190466" y="3316495"/>
            <a:ext cx="1980128" cy="223146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p:cNvSpPr/>
          <p:nvPr userDrawn="1"/>
        </p:nvSpPr>
        <p:spPr>
          <a:xfrm>
            <a:off x="5121965" y="4049293"/>
            <a:ext cx="696858"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CARE</a:t>
            </a:r>
          </a:p>
        </p:txBody>
      </p:sp>
      <p:sp>
        <p:nvSpPr>
          <p:cNvPr id="17" name="Rectangle 16"/>
          <p:cNvSpPr/>
          <p:nvPr userDrawn="1"/>
        </p:nvSpPr>
        <p:spPr>
          <a:xfrm>
            <a:off x="7006897" y="4056689"/>
            <a:ext cx="1706726"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STAND TALL</a:t>
            </a:r>
          </a:p>
        </p:txBody>
      </p:sp>
      <p:sp>
        <p:nvSpPr>
          <p:cNvPr id="18" name="Rectangle 17"/>
          <p:cNvSpPr/>
          <p:nvPr userDrawn="1"/>
        </p:nvSpPr>
        <p:spPr>
          <a:xfrm>
            <a:off x="9600969" y="4040004"/>
            <a:ext cx="1185924"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EVOLVE</a:t>
            </a:r>
          </a:p>
        </p:txBody>
      </p:sp>
      <p:sp>
        <p:nvSpPr>
          <p:cNvPr id="19" name="Rectangle 18"/>
          <p:cNvSpPr/>
          <p:nvPr userDrawn="1"/>
        </p:nvSpPr>
        <p:spPr>
          <a:xfrm>
            <a:off x="7319095" y="4590468"/>
            <a:ext cx="1033612"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always do the right thing</a:t>
            </a:r>
          </a:p>
        </p:txBody>
      </p:sp>
      <p:sp>
        <p:nvSpPr>
          <p:cNvPr id="20" name="Rectangle 19"/>
          <p:cNvSpPr/>
          <p:nvPr userDrawn="1"/>
        </p:nvSpPr>
        <p:spPr>
          <a:xfrm>
            <a:off x="9417577" y="4597981"/>
            <a:ext cx="1564648"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embrace learning as a means to reinvention – in all that we do</a:t>
            </a:r>
          </a:p>
        </p:txBody>
      </p:sp>
      <p:sp>
        <p:nvSpPr>
          <p:cNvPr id="21" name="Rectangle 20"/>
          <p:cNvSpPr/>
          <p:nvPr userDrawn="1"/>
        </p:nvSpPr>
        <p:spPr>
          <a:xfrm>
            <a:off x="4674392" y="4592150"/>
            <a:ext cx="1592001" cy="94795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care deeply about each other, our customers and the communities we serve</a:t>
            </a:r>
          </a:p>
        </p:txBody>
      </p:sp>
      <p:cxnSp>
        <p:nvCxnSpPr>
          <p:cNvPr id="22" name="Straight Connector 21"/>
          <p:cNvCxnSpPr/>
          <p:nvPr userDrawn="1"/>
        </p:nvCxnSpPr>
        <p:spPr>
          <a:xfrm>
            <a:off x="5175400" y="4474839"/>
            <a:ext cx="591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863100" y="4474839"/>
            <a:ext cx="7043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36685" y="4477354"/>
            <a:ext cx="1031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041860" y="2031049"/>
            <a:ext cx="787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15296" y="2031049"/>
            <a:ext cx="774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9517994" y="2031049"/>
            <a:ext cx="137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36903" y="3494017"/>
            <a:ext cx="374700" cy="550355"/>
            <a:chOff x="1839661" y="4710490"/>
            <a:chExt cx="506998" cy="732521"/>
          </a:xfrm>
          <a:noFill/>
        </p:grpSpPr>
        <p:sp>
          <p:nvSpPr>
            <p:cNvPr id="50" name="Oval 49"/>
            <p:cNvSpPr>
              <a:spLocks noChangeArrowheads="1"/>
            </p:cNvSpPr>
            <p:nvPr userDrawn="1"/>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
          <p:nvSpPr>
            <p:cNvPr id="51" name="Freeform 50"/>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0" name="Group 29"/>
          <p:cNvGrpSpPr/>
          <p:nvPr userDrawn="1"/>
        </p:nvGrpSpPr>
        <p:grpSpPr>
          <a:xfrm>
            <a:off x="5174168" y="3471121"/>
            <a:ext cx="592452" cy="451714"/>
            <a:chOff x="4238626" y="1992313"/>
            <a:chExt cx="3762374" cy="2868613"/>
          </a:xfrm>
          <a:noFill/>
        </p:grpSpPr>
        <p:sp>
          <p:nvSpPr>
            <p:cNvPr id="46" name="Freeform 45"/>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7" name="Oval 46"/>
            <p:cNvSpPr>
              <a:spLocks noChangeArrowheads="1"/>
            </p:cNvSpPr>
            <p:nvPr userDrawn="1"/>
          </p:nvSpPr>
          <p:spPr bwMode="auto">
            <a:xfrm>
              <a:off x="4913313" y="1992313"/>
              <a:ext cx="1065212" cy="1066800"/>
            </a:xfrm>
            <a:prstGeom prst="ellipse">
              <a:avLst/>
            </a:pr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47"/>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Freeform 48"/>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1" name="Group 30">
            <a:extLst>
              <a:ext uri="{FF2B5EF4-FFF2-40B4-BE49-F238E27FC236}">
                <a16:creationId xmlns:a16="http://schemas.microsoft.com/office/drawing/2014/main" id="{414C36D3-D066-7E47-8A5C-85001F4C0CEC}"/>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43" name="Freeform 42">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43">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44">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2" name="Freeform 31">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169989" y="1015574"/>
            <a:ext cx="503671" cy="474807"/>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3" name="Group 32">
            <a:extLst>
              <a:ext uri="{FF2B5EF4-FFF2-40B4-BE49-F238E27FC236}">
                <a16:creationId xmlns:a16="http://schemas.microsoft.com/office/drawing/2014/main" id="{32C47FA8-E546-0F4B-8DC8-E57F33E238D4}"/>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1" name="Freeform 40">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41">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4" name="Freeform 33">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919781" y="1077077"/>
            <a:ext cx="576780" cy="450062"/>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Rectangle 34"/>
          <p:cNvSpPr/>
          <p:nvPr userDrawn="1"/>
        </p:nvSpPr>
        <p:spPr>
          <a:xfrm>
            <a:off x="7187220" y="1596213"/>
            <a:ext cx="1274912"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DELIVER</a:t>
            </a:r>
          </a:p>
        </p:txBody>
      </p:sp>
      <p:sp>
        <p:nvSpPr>
          <p:cNvPr id="36" name="Rectangle 35"/>
          <p:cNvSpPr/>
          <p:nvPr userDrawn="1"/>
        </p:nvSpPr>
        <p:spPr>
          <a:xfrm>
            <a:off x="9100050" y="1596213"/>
            <a:ext cx="2203565"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WIN TOGETHER</a:t>
            </a:r>
          </a:p>
        </p:txBody>
      </p:sp>
      <p:sp>
        <p:nvSpPr>
          <p:cNvPr id="37" name="Rectangle 36"/>
          <p:cNvSpPr/>
          <p:nvPr userDrawn="1"/>
        </p:nvSpPr>
        <p:spPr>
          <a:xfrm>
            <a:off x="6906176" y="2129184"/>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are relentless in </a:t>
            </a:r>
            <a:br>
              <a:rPr lang="en-US" sz="1100" dirty="0">
                <a:solidFill>
                  <a:schemeClr val="bg1"/>
                </a:solidFill>
                <a:latin typeface="+mj-lt"/>
              </a:rPr>
            </a:br>
            <a:r>
              <a:rPr lang="en-US" sz="1100" dirty="0">
                <a:solidFill>
                  <a:schemeClr val="bg1"/>
                </a:solidFill>
                <a:latin typeface="+mj-lt"/>
              </a:rPr>
              <a:t>the pursuit of value </a:t>
            </a:r>
            <a:br>
              <a:rPr lang="en-US" sz="1100" dirty="0">
                <a:solidFill>
                  <a:schemeClr val="bg1"/>
                </a:solidFill>
                <a:latin typeface="+mj-lt"/>
              </a:rPr>
            </a:br>
            <a:r>
              <a:rPr lang="en-US" sz="1100" dirty="0">
                <a:solidFill>
                  <a:schemeClr val="bg1"/>
                </a:solidFill>
                <a:latin typeface="+mj-lt"/>
              </a:rPr>
              <a:t>and results for our customers</a:t>
            </a:r>
          </a:p>
        </p:txBody>
      </p:sp>
      <p:sp>
        <p:nvSpPr>
          <p:cNvPr id="38" name="Rectangle 37"/>
          <p:cNvSpPr/>
          <p:nvPr userDrawn="1"/>
        </p:nvSpPr>
        <p:spPr>
          <a:xfrm>
            <a:off x="9294816" y="2141052"/>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believe in the collective genius of our people and the magic of teamwork</a:t>
            </a:r>
          </a:p>
        </p:txBody>
      </p:sp>
      <p:sp>
        <p:nvSpPr>
          <p:cNvPr id="39" name="Rectangle 38"/>
          <p:cNvSpPr/>
          <p:nvPr userDrawn="1"/>
        </p:nvSpPr>
        <p:spPr>
          <a:xfrm>
            <a:off x="4782183" y="2138806"/>
            <a:ext cx="1319544"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If it is to be done, it’s up to us to do it</a:t>
            </a:r>
          </a:p>
        </p:txBody>
      </p:sp>
      <p:sp>
        <p:nvSpPr>
          <p:cNvPr id="40" name="Rectangle 39"/>
          <p:cNvSpPr/>
          <p:nvPr userDrawn="1"/>
        </p:nvSpPr>
        <p:spPr>
          <a:xfrm>
            <a:off x="4944839" y="1596213"/>
            <a:ext cx="928626"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OWN IT</a:t>
            </a:r>
          </a:p>
        </p:txBody>
      </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093" y="5405902"/>
            <a:ext cx="1810840" cy="487533"/>
          </a:xfrm>
          <a:prstGeom prst="rect">
            <a:avLst/>
          </a:prstGeom>
        </p:spPr>
      </p:pic>
    </p:spTree>
    <p:extLst>
      <p:ext uri="{BB962C8B-B14F-4D97-AF65-F5344CB8AC3E}">
        <p14:creationId xmlns:p14="http://schemas.microsoft.com/office/powerpoint/2010/main" val="3676841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3189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5964454-7A84-604C-92C4-303D14F5B709}"/>
              </a:ext>
            </a:extLst>
          </p:cNvPr>
          <p:cNvSpPr/>
          <p:nvPr userDrawn="1"/>
        </p:nvSpPr>
        <p:spPr>
          <a:xfrm>
            <a:off x="474069" y="1127009"/>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cxnSp>
        <p:nvCxnSpPr>
          <p:cNvPr id="5" name="Straight Connector 4"/>
          <p:cNvCxnSpPr>
            <a:cxnSpLocks/>
          </p:cNvCxnSpPr>
          <p:nvPr userDrawn="1"/>
        </p:nvCxnSpPr>
        <p:spPr>
          <a:xfrm>
            <a:off x="4092716" y="633641"/>
            <a:ext cx="0" cy="539138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8">
            <a:extLst>
              <a:ext uri="{FF2B5EF4-FFF2-40B4-BE49-F238E27FC236}">
                <a16:creationId xmlns:a16="http://schemas.microsoft.com/office/drawing/2014/main" id="{219DC11A-3B46-5B49-9F89-C446C1A69A41}"/>
              </a:ext>
            </a:extLst>
          </p:cNvPr>
          <p:cNvSpPr txBox="1"/>
          <p:nvPr userDrawn="1"/>
        </p:nvSpPr>
        <p:spPr>
          <a:xfrm>
            <a:off x="4724657" y="514481"/>
            <a:ext cx="39147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Values:</a:t>
            </a:r>
          </a:p>
        </p:txBody>
      </p:sp>
      <p:sp>
        <p:nvSpPr>
          <p:cNvPr id="7" name="Rectangle 6">
            <a:extLst>
              <a:ext uri="{FF2B5EF4-FFF2-40B4-BE49-F238E27FC236}">
                <a16:creationId xmlns:a16="http://schemas.microsoft.com/office/drawing/2014/main" id="{29604D35-C715-E44A-9F20-8686F82A8E92}"/>
              </a:ext>
            </a:extLst>
          </p:cNvPr>
          <p:cNvSpPr/>
          <p:nvPr userDrawn="1"/>
        </p:nvSpPr>
        <p:spPr>
          <a:xfrm>
            <a:off x="486828" y="521402"/>
            <a:ext cx="39178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Purpose: </a:t>
            </a:r>
          </a:p>
        </p:txBody>
      </p:sp>
      <p:grpSp>
        <p:nvGrpSpPr>
          <p:cNvPr id="57" name="Group 56"/>
          <p:cNvGrpSpPr/>
          <p:nvPr userDrawn="1"/>
        </p:nvGrpSpPr>
        <p:grpSpPr>
          <a:xfrm>
            <a:off x="648757" y="4086188"/>
            <a:ext cx="2584186" cy="908496"/>
            <a:chOff x="690125" y="3809425"/>
            <a:chExt cx="2135691" cy="750823"/>
          </a:xfrm>
        </p:grpSpPr>
        <p:sp>
          <p:nvSpPr>
            <p:cNvPr id="9" name="Freeform 8"/>
            <p:cNvSpPr>
              <a:spLocks/>
            </p:cNvSpPr>
            <p:nvPr userDrawn="1"/>
          </p:nvSpPr>
          <p:spPr bwMode="auto">
            <a:xfrm>
              <a:off x="1155266" y="3862270"/>
              <a:ext cx="289997" cy="32390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9"/>
            <p:cNvSpPr>
              <a:spLocks/>
            </p:cNvSpPr>
            <p:nvPr userDrawn="1"/>
          </p:nvSpPr>
          <p:spPr bwMode="auto">
            <a:xfrm rot="19443777">
              <a:off x="690125" y="4313700"/>
              <a:ext cx="170325" cy="22273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reeform 10"/>
            <p:cNvSpPr>
              <a:spLocks/>
            </p:cNvSpPr>
            <p:nvPr userDrawn="1"/>
          </p:nvSpPr>
          <p:spPr bwMode="auto">
            <a:xfrm rot="14969177">
              <a:off x="1728616" y="4108063"/>
              <a:ext cx="391894" cy="51247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13136826">
              <a:off x="2582291" y="3809425"/>
              <a:ext cx="243525"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2"/>
            <p:cNvSpPr>
              <a:spLocks/>
            </p:cNvSpPr>
            <p:nvPr userDrawn="1"/>
          </p:nvSpPr>
          <p:spPr bwMode="auto">
            <a:xfrm rot="16710468">
              <a:off x="2303579" y="3860788"/>
              <a:ext cx="102262" cy="13372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4" name="Rectangle 13"/>
          <p:cNvSpPr/>
          <p:nvPr userDrawn="1"/>
        </p:nvSpPr>
        <p:spPr>
          <a:xfrm>
            <a:off x="5018844" y="2073264"/>
            <a:ext cx="10086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2"/>
                </a:solidFill>
                <a:latin typeface="+mj-lt"/>
              </a:rPr>
              <a:t>OWN IT</a:t>
            </a:r>
          </a:p>
        </p:txBody>
      </p:sp>
      <p:sp>
        <p:nvSpPr>
          <p:cNvPr id="15" name="Rectangle 14"/>
          <p:cNvSpPr/>
          <p:nvPr userDrawn="1"/>
        </p:nvSpPr>
        <p:spPr>
          <a:xfrm>
            <a:off x="7263185" y="2073264"/>
            <a:ext cx="115901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latin typeface="+mj-lt"/>
              </a:rPr>
              <a:t>DELIVER</a:t>
            </a:r>
          </a:p>
        </p:txBody>
      </p:sp>
      <p:sp>
        <p:nvSpPr>
          <p:cNvPr id="16" name="Rectangle 15"/>
          <p:cNvSpPr/>
          <p:nvPr userDrawn="1"/>
        </p:nvSpPr>
        <p:spPr>
          <a:xfrm>
            <a:off x="9172640" y="2073264"/>
            <a:ext cx="200324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latin typeface="+mj-lt"/>
              </a:rPr>
              <a:t>WIN TOGETHER</a:t>
            </a:r>
          </a:p>
        </p:txBody>
      </p:sp>
      <p:sp>
        <p:nvSpPr>
          <p:cNvPr id="17" name="Rectangle 16"/>
          <p:cNvSpPr/>
          <p:nvPr userDrawn="1"/>
        </p:nvSpPr>
        <p:spPr>
          <a:xfrm>
            <a:off x="5127937" y="4448297"/>
            <a:ext cx="7457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5"/>
                </a:solidFill>
                <a:latin typeface="+mj-lt"/>
              </a:rPr>
              <a:t>CARE</a:t>
            </a:r>
          </a:p>
        </p:txBody>
      </p:sp>
      <p:sp>
        <p:nvSpPr>
          <p:cNvPr id="18" name="Rectangle 17"/>
          <p:cNvSpPr/>
          <p:nvPr userDrawn="1"/>
        </p:nvSpPr>
        <p:spPr>
          <a:xfrm>
            <a:off x="7065802" y="4455020"/>
            <a:ext cx="15515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4"/>
                </a:solidFill>
                <a:latin typeface="+mj-lt"/>
              </a:rPr>
              <a:t>STAND TALL</a:t>
            </a:r>
          </a:p>
        </p:txBody>
      </p:sp>
      <p:sp>
        <p:nvSpPr>
          <p:cNvPr id="19" name="Rectangle 18"/>
          <p:cNvSpPr/>
          <p:nvPr userDrawn="1"/>
        </p:nvSpPr>
        <p:spPr>
          <a:xfrm>
            <a:off x="9605719" y="4439852"/>
            <a:ext cx="1078113"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3"/>
                </a:solidFill>
                <a:latin typeface="+mj-lt"/>
              </a:rPr>
              <a:t>EVOLVE</a:t>
            </a:r>
          </a:p>
        </p:txBody>
      </p:sp>
      <p:sp>
        <p:nvSpPr>
          <p:cNvPr id="20" name="Rectangle 19"/>
          <p:cNvSpPr/>
          <p:nvPr userDrawn="1"/>
        </p:nvSpPr>
        <p:spPr>
          <a:xfrm>
            <a:off x="7007690" y="2580085"/>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are relentless in </a:t>
            </a:r>
            <a:br>
              <a:rPr lang="en-US" sz="1300" dirty="0">
                <a:latin typeface="+mj-lt"/>
              </a:rPr>
            </a:br>
            <a:r>
              <a:rPr lang="en-US" sz="1300" dirty="0">
                <a:latin typeface="+mj-lt"/>
              </a:rPr>
              <a:t>the pursuit of value </a:t>
            </a:r>
            <a:br>
              <a:rPr lang="en-US" sz="1300" dirty="0">
                <a:latin typeface="+mj-lt"/>
              </a:rPr>
            </a:br>
            <a:r>
              <a:rPr lang="en-US" sz="1300" dirty="0">
                <a:latin typeface="+mj-lt"/>
              </a:rPr>
              <a:t>and results for our customers</a:t>
            </a:r>
          </a:p>
        </p:txBody>
      </p:sp>
      <p:sp>
        <p:nvSpPr>
          <p:cNvPr id="21" name="Rectangle 20"/>
          <p:cNvSpPr/>
          <p:nvPr userDrawn="1"/>
        </p:nvSpPr>
        <p:spPr>
          <a:xfrm>
            <a:off x="9405455" y="2590874"/>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believe in the collective genius of our people and the magic of teamwork</a:t>
            </a:r>
          </a:p>
        </p:txBody>
      </p:sp>
      <p:sp>
        <p:nvSpPr>
          <p:cNvPr id="22" name="Rectangle 21"/>
          <p:cNvSpPr/>
          <p:nvPr userDrawn="1"/>
        </p:nvSpPr>
        <p:spPr>
          <a:xfrm>
            <a:off x="7371920" y="4940274"/>
            <a:ext cx="939647"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always do the right thing</a:t>
            </a:r>
          </a:p>
        </p:txBody>
      </p:sp>
      <p:sp>
        <p:nvSpPr>
          <p:cNvPr id="23" name="Rectangle 22"/>
          <p:cNvSpPr/>
          <p:nvPr userDrawn="1"/>
        </p:nvSpPr>
        <p:spPr>
          <a:xfrm>
            <a:off x="9450150" y="4947104"/>
            <a:ext cx="1422407" cy="990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embrace learning as a means to reinvention – in all that we do</a:t>
            </a:r>
          </a:p>
        </p:txBody>
      </p:sp>
      <p:sp>
        <p:nvSpPr>
          <p:cNvPr id="24" name="Rectangle 23"/>
          <p:cNvSpPr/>
          <p:nvPr userDrawn="1"/>
        </p:nvSpPr>
        <p:spPr>
          <a:xfrm>
            <a:off x="4777157" y="4941803"/>
            <a:ext cx="1447274" cy="81047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care deeply about each other, our customers and the communities we serve</a:t>
            </a:r>
          </a:p>
        </p:txBody>
      </p:sp>
      <p:sp>
        <p:nvSpPr>
          <p:cNvPr id="25" name="Rectangle 24"/>
          <p:cNvSpPr/>
          <p:nvPr userDrawn="1"/>
        </p:nvSpPr>
        <p:spPr>
          <a:xfrm>
            <a:off x="4964360" y="2588832"/>
            <a:ext cx="1199585"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If it is to be done, it’s up to us to do it</a:t>
            </a:r>
          </a:p>
        </p:txBody>
      </p:sp>
      <p:cxnSp>
        <p:nvCxnSpPr>
          <p:cNvPr id="26" name="Straight Connector 25"/>
          <p:cNvCxnSpPr/>
          <p:nvPr userDrawn="1"/>
        </p:nvCxnSpPr>
        <p:spPr>
          <a:xfrm>
            <a:off x="5114092" y="2468569"/>
            <a:ext cx="8664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396567" y="2468569"/>
            <a:ext cx="8522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205720" y="4835157"/>
            <a:ext cx="5917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750280" y="4835157"/>
            <a:ext cx="7748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210448" y="4837443"/>
            <a:ext cx="1247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346070" y="2468569"/>
            <a:ext cx="16608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Oval 31"/>
          <p:cNvSpPr/>
          <p:nvPr userDrawn="1"/>
        </p:nvSpPr>
        <p:spPr>
          <a:xfrm>
            <a:off x="5134066" y="1220693"/>
            <a:ext cx="781645" cy="78164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Oval 32"/>
          <p:cNvSpPr/>
          <p:nvPr userDrawn="1"/>
        </p:nvSpPr>
        <p:spPr>
          <a:xfrm>
            <a:off x="7426090" y="1220693"/>
            <a:ext cx="768889" cy="781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Oval 33"/>
          <p:cNvSpPr/>
          <p:nvPr userDrawn="1"/>
        </p:nvSpPr>
        <p:spPr>
          <a:xfrm>
            <a:off x="9716807" y="1220693"/>
            <a:ext cx="768889" cy="7816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Oval 34"/>
          <p:cNvSpPr/>
          <p:nvPr userDrawn="1"/>
        </p:nvSpPr>
        <p:spPr>
          <a:xfrm>
            <a:off x="5118981" y="3604866"/>
            <a:ext cx="781645" cy="7816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Oval 35"/>
          <p:cNvSpPr/>
          <p:nvPr userDrawn="1"/>
        </p:nvSpPr>
        <p:spPr>
          <a:xfrm>
            <a:off x="7427958" y="3604866"/>
            <a:ext cx="768889" cy="7816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Oval 36"/>
          <p:cNvSpPr/>
          <p:nvPr userDrawn="1"/>
        </p:nvSpPr>
        <p:spPr>
          <a:xfrm>
            <a:off x="9719903" y="3604866"/>
            <a:ext cx="768889" cy="7816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38" name="Group 37"/>
          <p:cNvGrpSpPr/>
          <p:nvPr userDrawn="1"/>
        </p:nvGrpSpPr>
        <p:grpSpPr>
          <a:xfrm>
            <a:off x="7638535" y="3787386"/>
            <a:ext cx="340636" cy="500323"/>
            <a:chOff x="1839661" y="4710490"/>
            <a:chExt cx="506998" cy="732521"/>
          </a:xfrm>
          <a:noFill/>
        </p:grpSpPr>
        <p:sp>
          <p:nvSpPr>
            <p:cNvPr id="53" name="Oval 52"/>
            <p:cNvSpPr>
              <a:spLocks noChangeArrowheads="1"/>
            </p:cNvSpPr>
            <p:nvPr userDrawn="1"/>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
          <p:nvSpPr>
            <p:cNvPr id="54" name="Freeform 53"/>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9" name="Group 38"/>
          <p:cNvGrpSpPr/>
          <p:nvPr userDrawn="1"/>
        </p:nvGrpSpPr>
        <p:grpSpPr>
          <a:xfrm>
            <a:off x="5231499" y="3766572"/>
            <a:ext cx="538593" cy="410649"/>
            <a:chOff x="4238626" y="1992313"/>
            <a:chExt cx="3762374" cy="2868613"/>
          </a:xfrm>
          <a:noFill/>
        </p:grpSpPr>
        <p:sp>
          <p:nvSpPr>
            <p:cNvPr id="49" name="Freeform 48"/>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0" name="Oval 49"/>
            <p:cNvSpPr>
              <a:spLocks noChangeArrowheads="1"/>
            </p:cNvSpPr>
            <p:nvPr userDrawn="1"/>
          </p:nvSpPr>
          <p:spPr bwMode="auto">
            <a:xfrm>
              <a:off x="4913313" y="1992313"/>
              <a:ext cx="1065212" cy="1066800"/>
            </a:xfrm>
            <a:prstGeom prst="ellipse">
              <a:avLst/>
            </a:pr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50"/>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Freeform 51"/>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40" name="Freeform 39">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305758" y="1389294"/>
            <a:ext cx="457883" cy="43164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2C47FA8-E546-0F4B-8DC8-E57F33E238D4}"/>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47">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42" name="Freeform 41">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850945" y="1445206"/>
            <a:ext cx="524345" cy="409147"/>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3" name="Group 42">
            <a:extLst>
              <a:ext uri="{FF2B5EF4-FFF2-40B4-BE49-F238E27FC236}">
                <a16:creationId xmlns:a16="http://schemas.microsoft.com/office/drawing/2014/main" id="{414C36D3-D066-7E47-8A5C-85001F4C0CEC}"/>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44" name="Freeform 43">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44">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Freeform 45">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1902752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6" name="Rectangle 5"/>
          <p:cNvSpPr>
            <a:spLocks noChangeArrowheads="1"/>
          </p:cNvSpPr>
          <p:nvPr userDrawn="1"/>
        </p:nvSpPr>
        <p:spPr bwMode="auto">
          <a:xfrm>
            <a:off x="3527918" y="2701924"/>
            <a:ext cx="509012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225"/>
              </a:lnSpc>
            </a:pPr>
            <a:r>
              <a:rPr lang="en-US" altLang="en-US" sz="6000" b="1" dirty="0">
                <a:solidFill>
                  <a:schemeClr val="bg1"/>
                </a:solidFill>
                <a:cs typeface="Arial" panose="020B0604020202020204" pitchFamily="34" charset="0"/>
              </a:rPr>
              <a:t>THANK YOU!</a:t>
            </a:r>
            <a:endParaRPr lang="en-US" altLang="en-US" sz="60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3189288" y="2084387"/>
            <a:ext cx="6030914"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grpSp>
        <p:nvGrpSpPr>
          <p:cNvPr id="22" name="Group 21"/>
          <p:cNvGrpSpPr/>
          <p:nvPr userDrawn="1"/>
        </p:nvGrpSpPr>
        <p:grpSpPr>
          <a:xfrm>
            <a:off x="7526227" y="1171574"/>
            <a:ext cx="3232834"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3" name="Group 22"/>
          <p:cNvGrpSpPr/>
          <p:nvPr userDrawn="1"/>
        </p:nvGrpSpPr>
        <p:grpSpPr>
          <a:xfrm>
            <a:off x="1251595" y="4325316"/>
            <a:ext cx="3288870"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861897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dirty="0"/>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spTree>
    <p:extLst>
      <p:ext uri="{BB962C8B-B14F-4D97-AF65-F5344CB8AC3E}">
        <p14:creationId xmlns:p14="http://schemas.microsoft.com/office/powerpoint/2010/main" val="2527905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139" y="5650457"/>
            <a:ext cx="2101755" cy="565856"/>
          </a:xfrm>
          <a:prstGeom prst="rect">
            <a:avLst/>
          </a:prstGeom>
        </p:spPr>
      </p:pic>
    </p:spTree>
    <p:extLst>
      <p:ext uri="{BB962C8B-B14F-4D97-AF65-F5344CB8AC3E}">
        <p14:creationId xmlns:p14="http://schemas.microsoft.com/office/powerpoint/2010/main" val="38323632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6699" y="5589497"/>
            <a:ext cx="2101755"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6"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tx2"/>
                </a:solidFill>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2" name="Picture 1"/>
          <p:cNvPicPr>
            <a:picLocks noChangeAspect="1"/>
          </p:cNvPicPr>
          <p:nvPr userDrawn="1"/>
        </p:nvPicPr>
        <p:blipFill rotWithShape="1">
          <a:blip r:embed="rId31">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702" r:id="rId3"/>
    <p:sldLayoutId id="2147483680" r:id="rId4"/>
    <p:sldLayoutId id="2147483686" r:id="rId5"/>
    <p:sldLayoutId id="2147483687" r:id="rId6"/>
    <p:sldLayoutId id="2147483688" r:id="rId7"/>
    <p:sldLayoutId id="2147483689" r:id="rId8"/>
    <p:sldLayoutId id="2147483697" r:id="rId9"/>
    <p:sldLayoutId id="2147483704" r:id="rId10"/>
    <p:sldLayoutId id="2147483705" r:id="rId11"/>
    <p:sldLayoutId id="2147483684" r:id="rId12"/>
    <p:sldLayoutId id="2147483683" r:id="rId13"/>
    <p:sldLayoutId id="2147483682" r:id="rId14"/>
    <p:sldLayoutId id="2147483685" r:id="rId15"/>
    <p:sldLayoutId id="2147483706" r:id="rId16"/>
    <p:sldLayoutId id="2147483707" r:id="rId17"/>
    <p:sldLayoutId id="2147483709" r:id="rId18"/>
    <p:sldLayoutId id="2147483710" r:id="rId19"/>
    <p:sldLayoutId id="2147483711" r:id="rId20"/>
    <p:sldLayoutId id="2147483708" r:id="rId21"/>
    <p:sldLayoutId id="2147483712" r:id="rId22"/>
    <p:sldLayoutId id="2147483713" r:id="rId23"/>
    <p:sldLayoutId id="2147483654" r:id="rId24"/>
    <p:sldLayoutId id="2147483650" r:id="rId25"/>
    <p:sldLayoutId id="2147483695" r:id="rId26"/>
    <p:sldLayoutId id="2147483652" r:id="rId27"/>
    <p:sldLayoutId id="2147483655" r:id="rId28"/>
    <p:sldLayoutId id="2147483703" r:id="rId29"/>
  </p:sldLayoutIdLst>
  <p:transition>
    <p:fade/>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MHR Redesign</a:t>
            </a:r>
          </a:p>
        </p:txBody>
      </p:sp>
      <p:sp>
        <p:nvSpPr>
          <p:cNvPr id="5" name="Subtitle 4"/>
          <p:cNvSpPr>
            <a:spLocks noGrp="1"/>
          </p:cNvSpPr>
          <p:nvPr>
            <p:ph type="subTitle" idx="1"/>
          </p:nvPr>
        </p:nvSpPr>
        <p:spPr/>
        <p:txBody>
          <a:bodyPr/>
          <a:lstStyle/>
          <a:p>
            <a:r>
              <a:rPr lang="en-US" dirty="0"/>
              <a:t>November 2022 all provider call</a:t>
            </a:r>
          </a:p>
        </p:txBody>
      </p:sp>
      <p:cxnSp>
        <p:nvCxnSpPr>
          <p:cNvPr id="6" name="Straight Connector 5"/>
          <p:cNvCxnSpPr/>
          <p:nvPr/>
        </p:nvCxnSpPr>
        <p:spPr>
          <a:xfrm>
            <a:off x="752155" y="3485323"/>
            <a:ext cx="427322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016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8948-57F4-1249-7CC7-C07510D30281}"/>
              </a:ext>
            </a:extLst>
          </p:cNvPr>
          <p:cNvSpPr>
            <a:spLocks noGrp="1"/>
          </p:cNvSpPr>
          <p:nvPr>
            <p:ph type="title"/>
          </p:nvPr>
        </p:nvSpPr>
        <p:spPr/>
        <p:txBody>
          <a:bodyPr/>
          <a:lstStyle/>
          <a:p>
            <a:r>
              <a:rPr lang="en-US" b="0" i="0" u="none" strike="noStrike" baseline="0" dirty="0">
                <a:solidFill>
                  <a:srgbClr val="000000"/>
                </a:solidFill>
                <a:latin typeface="Calibri" panose="020F0502020204030204" pitchFamily="34" charset="0"/>
              </a:rPr>
              <a:t>Community Psychiatric Support and Treatment </a:t>
            </a:r>
            <a:endParaRPr lang="en-US" dirty="0"/>
          </a:p>
        </p:txBody>
      </p:sp>
      <p:sp>
        <p:nvSpPr>
          <p:cNvPr id="3" name="Content Placeholder 2">
            <a:extLst>
              <a:ext uri="{FF2B5EF4-FFF2-40B4-BE49-F238E27FC236}">
                <a16:creationId xmlns:a16="http://schemas.microsoft.com/office/drawing/2014/main" id="{6CDCE448-A3A0-C1A0-2BD8-36890604E633}"/>
              </a:ext>
            </a:extLst>
          </p:cNvPr>
          <p:cNvSpPr>
            <a:spLocks noGrp="1"/>
          </p:cNvSpPr>
          <p:nvPr>
            <p:ph idx="1"/>
          </p:nvPr>
        </p:nvSpPr>
        <p:spPr/>
        <p:txBody>
          <a:bodyPr/>
          <a:lstStyle/>
          <a:p>
            <a:r>
              <a:rPr lang="en-US" dirty="0"/>
              <a:t>CPST is designed to reduce disability from mental illness, restore functional skills of daily living, build natural supports and achieve identified person-centered goals or objectives through counseling, clinical psycho-education, and ongoing monitoring needs as set forth in an individualized treatment plan.</a:t>
            </a:r>
          </a:p>
          <a:p>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5687E49-4DE4-78AB-2E50-E3294C0A6301}"/>
              </a:ext>
            </a:extLst>
          </p:cNvPr>
          <p:cNvSpPr>
            <a:spLocks noGrp="1"/>
          </p:cNvSpPr>
          <p:nvPr>
            <p:ph type="sldNum" sz="quarter" idx="12"/>
          </p:nvPr>
        </p:nvSpPr>
        <p:spPr/>
        <p:txBody>
          <a:bodyPr/>
          <a:lstStyle/>
          <a:p>
            <a:fld id="{BC8AEE7E-FAD4-4EE3-9D98-D5CFF485C706}" type="slidenum">
              <a:rPr lang="en-US" smtClean="0"/>
              <a:t>10</a:t>
            </a:fld>
            <a:endParaRPr lang="en-US" dirty="0"/>
          </a:p>
        </p:txBody>
      </p:sp>
    </p:spTree>
    <p:extLst>
      <p:ext uri="{BB962C8B-B14F-4D97-AF65-F5344CB8AC3E}">
        <p14:creationId xmlns:p14="http://schemas.microsoft.com/office/powerpoint/2010/main" val="6492888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3"/>
            <a:ext cx="10086851" cy="960528"/>
          </a:xfrm>
        </p:spPr>
        <p:txBody>
          <a:bodyPr/>
          <a:lstStyle/>
          <a:p>
            <a:pPr marL="0" marR="0">
              <a:spcBef>
                <a:spcPts val="0"/>
              </a:spcBef>
              <a:spcAft>
                <a:spcPts val="0"/>
              </a:spcAft>
            </a:pPr>
            <a:r>
              <a:rPr lang="en-US" b="0" i="0" u="none" strike="noStrike" baseline="0" dirty="0">
                <a:solidFill>
                  <a:srgbClr val="000000"/>
                </a:solidFill>
                <a:latin typeface="Calibri" panose="020F0502020204030204" pitchFamily="34" charset="0"/>
              </a:rPr>
              <a:t>CPST</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pPr marL="0" indent="0">
              <a:buNone/>
            </a:pPr>
            <a:r>
              <a:rPr lang="en-US" sz="1600" b="1" i="0" u="none" strike="noStrike" baseline="0" dirty="0">
                <a:solidFill>
                  <a:srgbClr val="000000"/>
                </a:solidFill>
                <a:latin typeface="Calibri" panose="020F0502020204030204" pitchFamily="34" charset="0"/>
              </a:rPr>
              <a:t>Components Performed by an LMHP</a:t>
            </a:r>
            <a:endParaRPr lang="en-US" sz="16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Initial and annual assessment</a:t>
            </a:r>
            <a:r>
              <a:rPr lang="en-US" sz="1600" b="0" i="0" u="none" strike="noStrike" baseline="0" dirty="0">
                <a:solidFill>
                  <a:srgbClr val="000000"/>
                </a:solidFill>
                <a:latin typeface="Calibri" panose="020F0502020204030204" pitchFamily="34" charset="0"/>
              </a:rPr>
              <a:t>, including the LOCUS/CALOCUS.</a:t>
            </a:r>
          </a:p>
          <a:p>
            <a:r>
              <a:rPr lang="en-US" sz="1600" b="1" i="0" u="none" strike="noStrike" baseline="0" dirty="0">
                <a:solidFill>
                  <a:srgbClr val="000000"/>
                </a:solidFill>
                <a:latin typeface="Calibri" panose="020F0502020204030204" pitchFamily="34" charset="0"/>
              </a:rPr>
              <a:t>Development of a treatment plan </a:t>
            </a:r>
            <a:r>
              <a:rPr lang="en-US" sz="1600" b="0" i="0" u="none" strike="noStrike" baseline="0" dirty="0">
                <a:solidFill>
                  <a:srgbClr val="000000"/>
                </a:solidFill>
                <a:latin typeface="Calibri" panose="020F0502020204030204" pitchFamily="34" charset="0"/>
              </a:rPr>
              <a:t>in collaboration with the member and family if applicable (or other collateral contacts) on the specific strengths and needs, resources, natural supports, and individual goals and objectives for the member.  The overarching focus is to utilize the personal strengths, resources, and natural supports to reduce functional deficits associated with their mental illness and increase restoration of independent functioning.  The treatment plan must include developing a crisis management plan. </a:t>
            </a:r>
          </a:p>
          <a:p>
            <a:pPr marL="0" indent="0">
              <a:buNone/>
            </a:pPr>
            <a:r>
              <a:rPr lang="en-US" sz="1600" b="1" i="0" u="none" strike="noStrike" baseline="0" dirty="0">
                <a:solidFill>
                  <a:srgbClr val="000000"/>
                </a:solidFill>
                <a:latin typeface="Calibri" panose="020F0502020204030204" pitchFamily="34" charset="0"/>
              </a:rPr>
              <a:t>Components Performed by an LMHP or other qualified professional as defined in staff qualifications</a:t>
            </a:r>
            <a:endParaRPr lang="en-US" sz="16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Ongoing monitoring of needs</a:t>
            </a:r>
            <a:r>
              <a:rPr lang="en-US" sz="1600" b="0" i="0" u="none" strike="noStrike" baseline="0" dirty="0">
                <a:solidFill>
                  <a:srgbClr val="000000"/>
                </a:solidFill>
                <a:latin typeface="Calibri" panose="020F0502020204030204" pitchFamily="34" charset="0"/>
              </a:rPr>
              <a:t> including triggering an update of the treatment plan by the LMHP if needs change significantly.  </a:t>
            </a:r>
          </a:p>
          <a:p>
            <a:r>
              <a:rPr lang="en-US" sz="1600" b="1" i="0" u="none" strike="noStrike" baseline="0" dirty="0">
                <a:solidFill>
                  <a:srgbClr val="000000"/>
                </a:solidFill>
                <a:latin typeface="Calibri" panose="020F0502020204030204" pitchFamily="34" charset="0"/>
              </a:rPr>
              <a:t>Counseling</a:t>
            </a:r>
            <a:r>
              <a:rPr lang="en-US" sz="1600" b="0" i="0" u="none" strike="noStrike" baseline="0" dirty="0">
                <a:solidFill>
                  <a:srgbClr val="000000"/>
                </a:solidFill>
                <a:latin typeface="Calibri" panose="020F0502020204030204" pitchFamily="34" charset="0"/>
              </a:rPr>
              <a:t>, including mental health interventions that address symptoms, behaviors, thought processes, that assist the member in eliminating barriers to treatment and identifying triggers.  Counseling includes assisting the member with effectively responding to or avoiding identified precursors or triggers that would impact the member’s ability to remain in a natural community location.  The use of evidenced based practices/strategies is encouraged.  </a:t>
            </a:r>
          </a:p>
          <a:p>
            <a:r>
              <a:rPr lang="en-US" sz="1600" b="1" i="0" u="none" strike="noStrike" baseline="0" dirty="0">
                <a:solidFill>
                  <a:srgbClr val="000000"/>
                </a:solidFill>
                <a:latin typeface="Calibri" panose="020F0502020204030204" pitchFamily="34" charset="0"/>
              </a:rPr>
              <a:t>Clinical psycho-education </a:t>
            </a:r>
            <a:r>
              <a:rPr lang="en-US" sz="1600" b="0" i="0" u="none" strike="noStrike" baseline="0" dirty="0">
                <a:solidFill>
                  <a:srgbClr val="000000"/>
                </a:solidFill>
                <a:latin typeface="Calibri" panose="020F0502020204030204" pitchFamily="34" charset="0"/>
              </a:rPr>
              <a:t>includes using therapeutic interventions to provide information and support to better understand and cope with the illness.  The illness is the object of treatment, not the family.  The goal is for therapist, members, and families to work together to support recovery, including assisting the individual and family members, or other collaterals, with identifying a potential psychiatric or personal crisis. </a:t>
            </a:r>
          </a:p>
          <a:p>
            <a:pPr marL="0" indent="0">
              <a:buNone/>
            </a:pPr>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11</a:t>
            </a:fld>
            <a:endParaRPr lang="en-US" dirty="0"/>
          </a:p>
        </p:txBody>
      </p:sp>
    </p:spTree>
    <p:extLst>
      <p:ext uri="{BB962C8B-B14F-4D97-AF65-F5344CB8AC3E}">
        <p14:creationId xmlns:p14="http://schemas.microsoft.com/office/powerpoint/2010/main" val="17598185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New Provider Types and Staff Requirements</a:t>
            </a:r>
          </a:p>
        </p:txBody>
      </p:sp>
    </p:spTree>
    <p:extLst>
      <p:ext uri="{BB962C8B-B14F-4D97-AF65-F5344CB8AC3E}">
        <p14:creationId xmlns:p14="http://schemas.microsoft.com/office/powerpoint/2010/main" val="25458685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2"/>
            <a:ext cx="10086851" cy="1131147"/>
          </a:xfrm>
        </p:spPr>
        <p:txBody>
          <a:bodyPr anchor="t">
            <a:normAutofit/>
          </a:bodyPr>
          <a:lstStyle/>
          <a:p>
            <a:pPr marL="0" marR="0">
              <a:spcBef>
                <a:spcPts val="0"/>
              </a:spcBef>
              <a:spcAft>
                <a:spcPts val="0"/>
              </a:spcAft>
            </a:pPr>
            <a:r>
              <a:rPr lang="en-US" dirty="0">
                <a:effectLst/>
              </a:rPr>
              <a:t>CPST Provider Qualifications and Rates</a:t>
            </a:r>
          </a:p>
        </p:txBody>
      </p:sp>
      <p:sp>
        <p:nvSpPr>
          <p:cNvPr id="2" name="Slide Number Placeholder 1"/>
          <p:cNvSpPr>
            <a:spLocks noGrp="1"/>
          </p:cNvSpPr>
          <p:nvPr>
            <p:ph type="sldNum" sz="quarter" idx="12"/>
          </p:nvPr>
        </p:nvSpPr>
        <p:spPr>
          <a:xfrm>
            <a:off x="267884" y="6429184"/>
            <a:ext cx="537235" cy="365125"/>
          </a:xfrm>
        </p:spPr>
        <p:txBody>
          <a:bodyPr anchor="b">
            <a:normAutofit/>
          </a:bodyPr>
          <a:lstStyle/>
          <a:p>
            <a:pPr>
              <a:spcAft>
                <a:spcPts val="600"/>
              </a:spcAft>
            </a:pPr>
            <a:fld id="{157884F1-9BA5-4925-A5D2-0F9C0DEBC3CC}" type="slidenum">
              <a:rPr lang="en-US" smtClean="0"/>
              <a:pPr>
                <a:spcAft>
                  <a:spcPts val="600"/>
                </a:spcAft>
              </a:pPr>
              <a:t>13</a:t>
            </a:fld>
            <a:endParaRPr lang="en-US" dirty="0"/>
          </a:p>
        </p:txBody>
      </p:sp>
      <p:sp>
        <p:nvSpPr>
          <p:cNvPr id="6147" name="Content Placeholder 5"/>
          <p:cNvSpPr>
            <a:spLocks noGrp="1"/>
          </p:cNvSpPr>
          <p:nvPr>
            <p:ph sz="half" idx="1"/>
          </p:nvPr>
        </p:nvSpPr>
        <p:spPr>
          <a:xfrm>
            <a:off x="297561" y="1146950"/>
            <a:ext cx="5317177" cy="4351338"/>
          </a:xfrm>
        </p:spPr>
        <p:txBody>
          <a:bodyPr>
            <a:normAutofit/>
          </a:bodyPr>
          <a:lstStyle/>
          <a:p>
            <a:r>
              <a:rPr lang="en-US" sz="1200" b="0" i="0" u="none" strike="noStrike" baseline="0" dirty="0"/>
              <a:t>By redesigning the CPST service to offer counseling, the list of clinical practitioners that can deliver CPST will expand to the following: </a:t>
            </a:r>
          </a:p>
          <a:p>
            <a:pPr lvl="2"/>
            <a:r>
              <a:rPr lang="en-US" sz="1200" b="0" i="0" u="none" strike="noStrike" baseline="0" dirty="0"/>
              <a:t>Licensed Mental Health Professionals (LMHP)</a:t>
            </a:r>
          </a:p>
          <a:p>
            <a:pPr lvl="2"/>
            <a:r>
              <a:rPr lang="en-US" sz="1200" b="0" i="0" u="none" strike="noStrike" baseline="0" dirty="0"/>
              <a:t>Provisionally Licensed Professional Counselor (PLPC)</a:t>
            </a:r>
          </a:p>
          <a:p>
            <a:pPr lvl="2"/>
            <a:r>
              <a:rPr lang="en-US" sz="1200" b="0" i="0" u="none" strike="noStrike" baseline="0" dirty="0"/>
              <a:t>Provisionally Licensed Marriage and Family Therapist (PLMFT) </a:t>
            </a:r>
          </a:p>
          <a:p>
            <a:pPr lvl="2"/>
            <a:r>
              <a:rPr lang="en-US" sz="1200" b="0" i="0" u="none" strike="noStrike" baseline="0" dirty="0"/>
              <a:t>Licensed Master Social Worker (LMSW) </a:t>
            </a:r>
          </a:p>
          <a:p>
            <a:pPr lvl="2"/>
            <a:r>
              <a:rPr lang="en-US" sz="1200" b="0" i="0" u="none" strike="noStrike" baseline="0" dirty="0"/>
              <a:t>Certified Social Worker (CSW)</a:t>
            </a:r>
          </a:p>
          <a:p>
            <a:pPr lvl="2"/>
            <a:r>
              <a:rPr lang="en-US" sz="1200" b="0" i="0" u="none" strike="noStrike" baseline="0" dirty="0"/>
              <a:t>Psychology intern from an American Psychological Association approved internship program.</a:t>
            </a:r>
          </a:p>
          <a:p>
            <a:r>
              <a:rPr lang="en-US" sz="1200" b="0" i="0" u="none" strike="noStrike" baseline="0" dirty="0"/>
              <a:t>Services provided by a non-LMHP must be provided under regularly scheduled supervision in accordance with requirements established by the practitioner’s professional licensing board and in accordance with the agency’s accrediting body.</a:t>
            </a:r>
          </a:p>
          <a:p>
            <a:r>
              <a:rPr lang="en-US" sz="1200" b="0" i="0" u="none" strike="noStrike" baseline="0" dirty="0"/>
              <a:t>Currently, to be eligible for Medicaid reimbursement for assessment and counseling services in Louisiana, the provider must be a fully licensed mental health professional (LMHP) able to practice independently. </a:t>
            </a:r>
          </a:p>
          <a:p>
            <a:pPr marL="0" indent="0">
              <a:buNone/>
            </a:pPr>
            <a:endParaRPr lang="en-US" sz="1100" dirty="0"/>
          </a:p>
        </p:txBody>
      </p:sp>
      <p:graphicFrame>
        <p:nvGraphicFramePr>
          <p:cNvPr id="6" name="Table 5">
            <a:extLst>
              <a:ext uri="{FF2B5EF4-FFF2-40B4-BE49-F238E27FC236}">
                <a16:creationId xmlns:a16="http://schemas.microsoft.com/office/drawing/2014/main" id="{79B4C042-B6EF-388C-4ED5-84CC0DE72F81}"/>
              </a:ext>
            </a:extLst>
          </p:cNvPr>
          <p:cNvGraphicFramePr>
            <a:graphicFrameLocks noGrp="1"/>
          </p:cNvGraphicFramePr>
          <p:nvPr>
            <p:extLst>
              <p:ext uri="{D42A27DB-BD31-4B8C-83A1-F6EECF244321}">
                <p14:modId xmlns:p14="http://schemas.microsoft.com/office/powerpoint/2010/main" val="1493790977"/>
              </p:ext>
            </p:extLst>
          </p:nvPr>
        </p:nvGraphicFramePr>
        <p:xfrm>
          <a:off x="6137708" y="1323473"/>
          <a:ext cx="5492822" cy="3998296"/>
        </p:xfrm>
        <a:graphic>
          <a:graphicData uri="http://schemas.openxmlformats.org/drawingml/2006/table">
            <a:tbl>
              <a:tblPr>
                <a:tableStyleId>{5C22544A-7EE6-4342-B048-85BDC9FD1C3A}</a:tableStyleId>
              </a:tblPr>
              <a:tblGrid>
                <a:gridCol w="649648">
                  <a:extLst>
                    <a:ext uri="{9D8B030D-6E8A-4147-A177-3AD203B41FA5}">
                      <a16:colId xmlns:a16="http://schemas.microsoft.com/office/drawing/2014/main" val="2222166432"/>
                    </a:ext>
                  </a:extLst>
                </a:gridCol>
                <a:gridCol w="2611736">
                  <a:extLst>
                    <a:ext uri="{9D8B030D-6E8A-4147-A177-3AD203B41FA5}">
                      <a16:colId xmlns:a16="http://schemas.microsoft.com/office/drawing/2014/main" val="3621454314"/>
                    </a:ext>
                  </a:extLst>
                </a:gridCol>
                <a:gridCol w="891136">
                  <a:extLst>
                    <a:ext uri="{9D8B030D-6E8A-4147-A177-3AD203B41FA5}">
                      <a16:colId xmlns:a16="http://schemas.microsoft.com/office/drawing/2014/main" val="858939590"/>
                    </a:ext>
                  </a:extLst>
                </a:gridCol>
                <a:gridCol w="649648">
                  <a:extLst>
                    <a:ext uri="{9D8B030D-6E8A-4147-A177-3AD203B41FA5}">
                      <a16:colId xmlns:a16="http://schemas.microsoft.com/office/drawing/2014/main" val="1369858663"/>
                    </a:ext>
                  </a:extLst>
                </a:gridCol>
                <a:gridCol w="690654">
                  <a:extLst>
                    <a:ext uri="{9D8B030D-6E8A-4147-A177-3AD203B41FA5}">
                      <a16:colId xmlns:a16="http://schemas.microsoft.com/office/drawing/2014/main" val="3107590208"/>
                    </a:ext>
                  </a:extLst>
                </a:gridCol>
              </a:tblGrid>
              <a:tr h="435350">
                <a:tc gridSpan="5">
                  <a:txBody>
                    <a:bodyPr/>
                    <a:lstStyle/>
                    <a:p>
                      <a:pPr algn="ctr" fontAlgn="ctr"/>
                      <a:r>
                        <a:rPr lang="en-US" sz="1100" b="1" u="none" strike="noStrike" dirty="0">
                          <a:effectLst/>
                        </a:rPr>
                        <a:t>SPECIALIZED BEHAVIORAL HEALTH SERVICES - RATES EFFECTIVE JANUARY 1, 2023*</a:t>
                      </a:r>
                      <a:endParaRPr lang="en-US" sz="1100" b="1" i="0" u="none" strike="noStrike" dirty="0">
                        <a:solidFill>
                          <a:srgbClr val="FF0000"/>
                        </a:solidFill>
                        <a:effectLst/>
                        <a:latin typeface="Calibri" panose="020F0502020204030204" pitchFamily="34" charset="0"/>
                      </a:endParaRPr>
                    </a:p>
                  </a:txBody>
                  <a:tcPr marL="10068" marR="10068" marT="10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6935195"/>
                  </a:ext>
                </a:extLst>
              </a:tr>
              <a:tr h="403132">
                <a:tc>
                  <a:txBody>
                    <a:bodyPr/>
                    <a:lstStyle/>
                    <a:p>
                      <a:pPr algn="ctr" fontAlgn="ctr"/>
                      <a:r>
                        <a:rPr lang="en-US" sz="1100" u="none" strike="noStrike" dirty="0">
                          <a:effectLst/>
                        </a:rPr>
                        <a:t>Code</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Description</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Modifier </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Unit</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Universal Rate</a:t>
                      </a:r>
                      <a:endParaRPr lang="en-US" sz="1100" b="0" i="0" u="none" strike="noStrike" dirty="0">
                        <a:solidFill>
                          <a:srgbClr val="000000"/>
                        </a:solidFill>
                        <a:effectLst/>
                        <a:latin typeface="Calibri" panose="020F0502020204030204" pitchFamily="34" charset="0"/>
                      </a:endParaRPr>
                    </a:p>
                  </a:txBody>
                  <a:tcPr marL="10068" marR="10068" marT="10068" marB="0" anchor="ctr"/>
                </a:tc>
                <a:extLst>
                  <a:ext uri="{0D108BD9-81ED-4DB2-BD59-A6C34878D82A}">
                    <a16:rowId xmlns:a16="http://schemas.microsoft.com/office/drawing/2014/main" val="1147207886"/>
                  </a:ext>
                </a:extLst>
              </a:tr>
              <a:tr h="580333">
                <a:tc>
                  <a:txBody>
                    <a:bodyPr/>
                    <a:lstStyle/>
                    <a:p>
                      <a:pPr algn="l" fontAlgn="ctr"/>
                      <a:r>
                        <a:rPr lang="en-US" sz="1100" u="none" strike="noStrike" dirty="0">
                          <a:effectLst/>
                        </a:rPr>
                        <a:t>96156</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HEALTH BEHAVIOR ASSESSMENT, OR REASSESSMENT - CPST (COMMUNITY)</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TG, U8</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Visit</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r" fontAlgn="ctr"/>
                      <a:r>
                        <a:rPr lang="en-US" sz="1100" b="0" i="0" u="none" strike="noStrike" dirty="0">
                          <a:solidFill>
                            <a:srgbClr val="000000"/>
                          </a:solidFill>
                          <a:effectLst/>
                          <a:latin typeface="Calibri" panose="020F0502020204030204" pitchFamily="34" charset="0"/>
                        </a:rPr>
                        <a:t>$163.26</a:t>
                      </a:r>
                    </a:p>
                  </a:txBody>
                  <a:tcPr marL="10068" marR="10068" marT="10068" marB="0" anchor="ctr"/>
                </a:tc>
                <a:extLst>
                  <a:ext uri="{0D108BD9-81ED-4DB2-BD59-A6C34878D82A}">
                    <a16:rowId xmlns:a16="http://schemas.microsoft.com/office/drawing/2014/main" val="862860342"/>
                  </a:ext>
                </a:extLst>
              </a:tr>
              <a:tr h="580333">
                <a:tc>
                  <a:txBody>
                    <a:bodyPr/>
                    <a:lstStyle/>
                    <a:p>
                      <a:pPr algn="l" fontAlgn="ctr"/>
                      <a:r>
                        <a:rPr lang="en-US" sz="1100" u="none" strike="noStrike" dirty="0">
                          <a:effectLst/>
                        </a:rPr>
                        <a:t>96156</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HEALTH BEHAVIOR ASSESSMENT, OR REASSESSMENT - CPST (OFFICE)</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TG</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Visit</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$128.58</a:t>
                      </a:r>
                      <a:endParaRPr lang="en-US" sz="1100" b="0" i="0" u="none" strike="noStrike" dirty="0">
                        <a:solidFill>
                          <a:srgbClr val="000000"/>
                        </a:solidFill>
                        <a:effectLst/>
                        <a:latin typeface="Calibri" panose="020F0502020204030204" pitchFamily="34" charset="0"/>
                      </a:endParaRPr>
                    </a:p>
                    <a:p>
                      <a:pPr algn="r" fontAlgn="ctr"/>
                      <a:endParaRPr lang="en-US" sz="1100" b="0" i="0" u="none" strike="noStrike" dirty="0">
                        <a:solidFill>
                          <a:srgbClr val="000000"/>
                        </a:solidFill>
                        <a:effectLst/>
                        <a:latin typeface="Calibri" panose="020F0502020204030204" pitchFamily="34" charset="0"/>
                      </a:endParaRPr>
                    </a:p>
                  </a:txBody>
                  <a:tcPr marL="10068" marR="10068" marT="10068" marB="0" anchor="ctr"/>
                </a:tc>
                <a:extLst>
                  <a:ext uri="{0D108BD9-81ED-4DB2-BD59-A6C34878D82A}">
                    <a16:rowId xmlns:a16="http://schemas.microsoft.com/office/drawing/2014/main" val="1190634835"/>
                  </a:ext>
                </a:extLst>
              </a:tr>
              <a:tr h="435350">
                <a:tc gridSpan="5">
                  <a:txBody>
                    <a:bodyPr/>
                    <a:lstStyle/>
                    <a:p>
                      <a:pPr algn="ctr" fontAlgn="ctr"/>
                      <a:r>
                        <a:rPr lang="en-US" sz="1100" b="1" u="none" strike="noStrike" dirty="0">
                          <a:effectLst/>
                        </a:rPr>
                        <a:t>SPECIALIZED BEHAVIORAL HEALTH SERVICES - RATES EFFECTIVE JANUARY 1, 2023*</a:t>
                      </a:r>
                      <a:endParaRPr lang="en-US" sz="1100" b="1" i="0" u="none" strike="noStrike" dirty="0">
                        <a:solidFill>
                          <a:srgbClr val="FF0000"/>
                        </a:solidFill>
                        <a:effectLst/>
                        <a:latin typeface="Calibri" panose="020F0502020204030204" pitchFamily="34" charset="0"/>
                      </a:endParaRPr>
                    </a:p>
                  </a:txBody>
                  <a:tcPr marL="10068" marR="10068" marT="10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8571102"/>
                  </a:ext>
                </a:extLst>
              </a:tr>
              <a:tr h="403132">
                <a:tc>
                  <a:txBody>
                    <a:bodyPr/>
                    <a:lstStyle/>
                    <a:p>
                      <a:pPr algn="ctr" fontAlgn="ctr"/>
                      <a:r>
                        <a:rPr lang="en-US" sz="1100" u="none" strike="noStrike" dirty="0">
                          <a:effectLst/>
                        </a:rPr>
                        <a:t>Code</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Description</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Modifier </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Unit</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ctr" fontAlgn="ctr"/>
                      <a:r>
                        <a:rPr lang="en-US" sz="1100" u="none" strike="noStrike" dirty="0">
                          <a:effectLst/>
                        </a:rPr>
                        <a:t>Universal Rate</a:t>
                      </a:r>
                      <a:endParaRPr lang="en-US" sz="1100" b="0" i="0" u="none" strike="noStrike" dirty="0">
                        <a:solidFill>
                          <a:srgbClr val="000000"/>
                        </a:solidFill>
                        <a:effectLst/>
                        <a:latin typeface="Calibri" panose="020F0502020204030204" pitchFamily="34" charset="0"/>
                      </a:endParaRPr>
                    </a:p>
                  </a:txBody>
                  <a:tcPr marL="10068" marR="10068" marT="10068" marB="0" anchor="ctr"/>
                </a:tc>
                <a:extLst>
                  <a:ext uri="{0D108BD9-81ED-4DB2-BD59-A6C34878D82A}">
                    <a16:rowId xmlns:a16="http://schemas.microsoft.com/office/drawing/2014/main" val="1103273585"/>
                  </a:ext>
                </a:extLst>
              </a:tr>
              <a:tr h="580333">
                <a:tc>
                  <a:txBody>
                    <a:bodyPr/>
                    <a:lstStyle/>
                    <a:p>
                      <a:pPr algn="l" fontAlgn="ctr"/>
                      <a:r>
                        <a:rPr lang="en-US" sz="1100" u="none" strike="noStrike" dirty="0">
                          <a:effectLst/>
                        </a:rPr>
                        <a:t>H0036</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COMMUNITY PSYCHIATRIC SUPPORTIVE TREATMENT - INDIVIDUAL OFFICE</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15 min</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r" fontAlgn="ctr"/>
                      <a:r>
                        <a:rPr lang="en-US" sz="1100" u="none" strike="noStrike" dirty="0">
                          <a:effectLst/>
                        </a:rPr>
                        <a:t>$21.43</a:t>
                      </a:r>
                      <a:endParaRPr lang="en-US" sz="1100" b="0" i="0" u="none" strike="noStrike" dirty="0">
                        <a:solidFill>
                          <a:srgbClr val="000000"/>
                        </a:solidFill>
                        <a:effectLst/>
                        <a:latin typeface="Calibri" panose="020F0502020204030204" pitchFamily="34" charset="0"/>
                      </a:endParaRPr>
                    </a:p>
                  </a:txBody>
                  <a:tcPr marL="10068" marR="10068" marT="10068" marB="0" anchor="ctr"/>
                </a:tc>
                <a:extLst>
                  <a:ext uri="{0D108BD9-81ED-4DB2-BD59-A6C34878D82A}">
                    <a16:rowId xmlns:a16="http://schemas.microsoft.com/office/drawing/2014/main" val="380716924"/>
                  </a:ext>
                </a:extLst>
              </a:tr>
              <a:tr h="580333">
                <a:tc>
                  <a:txBody>
                    <a:bodyPr/>
                    <a:lstStyle/>
                    <a:p>
                      <a:pPr algn="l" fontAlgn="ctr"/>
                      <a:r>
                        <a:rPr lang="en-US" sz="1100" u="none" strike="noStrike" dirty="0">
                          <a:effectLst/>
                        </a:rPr>
                        <a:t>H0036</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COMMUNITY PSYCHIATRIC SUPPORTIVE TREATMENT - INDIVIDUAL COMMUNITY</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U8</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l" fontAlgn="ctr"/>
                      <a:r>
                        <a:rPr lang="en-US" sz="1100" u="none" strike="noStrike" dirty="0">
                          <a:effectLst/>
                        </a:rPr>
                        <a:t>15 min</a:t>
                      </a:r>
                      <a:endParaRPr lang="en-US" sz="1100" b="0" i="0" u="none" strike="noStrike" dirty="0">
                        <a:solidFill>
                          <a:srgbClr val="000000"/>
                        </a:solidFill>
                        <a:effectLst/>
                        <a:latin typeface="Calibri" panose="020F0502020204030204" pitchFamily="34" charset="0"/>
                      </a:endParaRPr>
                    </a:p>
                  </a:txBody>
                  <a:tcPr marL="10068" marR="10068" marT="10068" marB="0" anchor="ctr"/>
                </a:tc>
                <a:tc>
                  <a:txBody>
                    <a:bodyPr/>
                    <a:lstStyle/>
                    <a:p>
                      <a:pPr algn="r" fontAlgn="ctr"/>
                      <a:r>
                        <a:rPr lang="en-US" sz="1100" u="none" strike="noStrike" dirty="0">
                          <a:effectLst/>
                        </a:rPr>
                        <a:t>$27.21</a:t>
                      </a:r>
                      <a:endParaRPr lang="en-US" sz="1100" b="0" i="0" u="none" strike="noStrike" dirty="0">
                        <a:solidFill>
                          <a:srgbClr val="000000"/>
                        </a:solidFill>
                        <a:effectLst/>
                        <a:latin typeface="Calibri" panose="020F0502020204030204" pitchFamily="34" charset="0"/>
                      </a:endParaRPr>
                    </a:p>
                  </a:txBody>
                  <a:tcPr marL="10068" marR="10068" marT="10068" marB="0" anchor="ctr"/>
                </a:tc>
                <a:extLst>
                  <a:ext uri="{0D108BD9-81ED-4DB2-BD59-A6C34878D82A}">
                    <a16:rowId xmlns:a16="http://schemas.microsoft.com/office/drawing/2014/main" val="3369773305"/>
                  </a:ext>
                </a:extLst>
              </a:tr>
            </a:tbl>
          </a:graphicData>
        </a:graphic>
      </p:graphicFrame>
    </p:spTree>
    <p:extLst>
      <p:ext uri="{BB962C8B-B14F-4D97-AF65-F5344CB8AC3E}">
        <p14:creationId xmlns:p14="http://schemas.microsoft.com/office/powerpoint/2010/main" val="26095603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2"/>
            <a:ext cx="10086851" cy="1131147"/>
          </a:xfrm>
        </p:spPr>
        <p:txBody>
          <a:bodyPr anchor="t">
            <a:normAutofit/>
          </a:bodyPr>
          <a:lstStyle/>
          <a:p>
            <a:pPr marL="0" marR="0">
              <a:spcBef>
                <a:spcPts val="0"/>
              </a:spcBef>
              <a:spcAft>
                <a:spcPts val="0"/>
              </a:spcAft>
            </a:pPr>
            <a:r>
              <a:rPr lang="en-US" dirty="0">
                <a:effectLst/>
              </a:rPr>
              <a:t>PSR Provider Qualifications and Rates</a:t>
            </a:r>
          </a:p>
        </p:txBody>
      </p:sp>
      <p:sp>
        <p:nvSpPr>
          <p:cNvPr id="2" name="Slide Number Placeholder 1"/>
          <p:cNvSpPr>
            <a:spLocks noGrp="1"/>
          </p:cNvSpPr>
          <p:nvPr>
            <p:ph type="sldNum" sz="quarter" idx="12"/>
          </p:nvPr>
        </p:nvSpPr>
        <p:spPr>
          <a:xfrm>
            <a:off x="267884" y="6429184"/>
            <a:ext cx="537235" cy="365125"/>
          </a:xfrm>
        </p:spPr>
        <p:txBody>
          <a:bodyPr anchor="b">
            <a:normAutofit/>
          </a:bodyPr>
          <a:lstStyle/>
          <a:p>
            <a:pPr>
              <a:spcAft>
                <a:spcPts val="600"/>
              </a:spcAft>
            </a:pPr>
            <a:fld id="{157884F1-9BA5-4925-A5D2-0F9C0DEBC3CC}" type="slidenum">
              <a:rPr lang="en-US" smtClean="0"/>
              <a:pPr>
                <a:spcAft>
                  <a:spcPts val="600"/>
                </a:spcAft>
              </a:pPr>
              <a:t>14</a:t>
            </a:fld>
            <a:endParaRPr lang="en-US" dirty="0"/>
          </a:p>
        </p:txBody>
      </p:sp>
      <p:sp>
        <p:nvSpPr>
          <p:cNvPr id="6147" name="Content Placeholder 5"/>
          <p:cNvSpPr>
            <a:spLocks noGrp="1"/>
          </p:cNvSpPr>
          <p:nvPr>
            <p:ph sz="half" idx="1"/>
          </p:nvPr>
        </p:nvSpPr>
        <p:spPr>
          <a:xfrm>
            <a:off x="297561" y="1146950"/>
            <a:ext cx="5317177" cy="4351338"/>
          </a:xfrm>
        </p:spPr>
        <p:txBody>
          <a:bodyPr>
            <a:normAutofit/>
          </a:bodyPr>
          <a:lstStyle/>
          <a:p>
            <a:r>
              <a:rPr lang="en-US" sz="1300" b="0" i="0" u="none" strike="noStrike" baseline="0" dirty="0"/>
              <a:t>Any individual rendering PSR services for a licensed and accredited provider agency shall hold a minimum of one of the following:</a:t>
            </a:r>
          </a:p>
          <a:p>
            <a:pPr lvl="1"/>
            <a:r>
              <a:rPr lang="en-US" sz="1300" b="0" i="0" u="none" strike="noStrike" baseline="0" dirty="0"/>
              <a:t>A bachelor’s degree from an accredited university or college in the field of counseling, social work, psychology, sociology, rehabilitation services, special education, early childhood education, secondary education, family and consumer sciences, </a:t>
            </a:r>
            <a:r>
              <a:rPr lang="en-US" sz="1300" i="0" u="none" strike="noStrike" baseline="0" dirty="0"/>
              <a:t>criminal justice</a:t>
            </a:r>
            <a:r>
              <a:rPr lang="en-US" sz="1300" b="0" i="0" u="none" strike="noStrike" baseline="0" dirty="0"/>
              <a:t>, or human growth and development; or</a:t>
            </a:r>
            <a:endParaRPr lang="en-US" sz="1300" b="0" i="0" u="none" strike="sngStrike" baseline="0" dirty="0">
              <a:solidFill>
                <a:srgbClr val="FF0000"/>
              </a:solidFill>
            </a:endParaRPr>
          </a:p>
          <a:p>
            <a:pPr lvl="1"/>
            <a:r>
              <a:rPr lang="en-US" sz="1300" b="0" i="0" u="none" strike="noStrike" baseline="0" dirty="0"/>
              <a:t>A bachelor’s degree from an accredited university or college with a minor in counseling, social work, sociology, or psychology; or</a:t>
            </a:r>
            <a:endParaRPr lang="en-US" sz="1300" b="0" i="0" u="none" strike="noStrike" baseline="0" dirty="0">
              <a:solidFill>
                <a:srgbClr val="FF0000"/>
              </a:solidFill>
            </a:endParaRPr>
          </a:p>
          <a:p>
            <a:pPr lvl="1"/>
            <a:r>
              <a:rPr lang="en-US" sz="1300" i="0" u="none" strike="noStrike" baseline="0" dirty="0"/>
              <a:t>A high school diploma or equivalency and have been continuously employed by a licensed and accredited agency providing PSR services since prior to January 1, 2019. </a:t>
            </a:r>
          </a:p>
          <a:p>
            <a:pPr lvl="1"/>
            <a:r>
              <a:rPr lang="en-US" sz="1300" i="0" u="none" strike="noStrike" baseline="0" dirty="0"/>
              <a:t>A maximum of 50% of the individual and group supervision may be telephonic or via a secure Health Insurance Portability and Accountability Act (HIPAA) compliant online synchronous videoconferencing platform.  </a:t>
            </a:r>
            <a:r>
              <a:rPr lang="en-US" sz="1300" b="0" i="0" u="none" strike="noStrike" baseline="0" dirty="0"/>
              <a:t>Texts and/or emails cannot be used as a form of supervision to satisfy this requirement. </a:t>
            </a:r>
          </a:p>
          <a:p>
            <a:pPr marL="457200" lvl="1" indent="0">
              <a:buNone/>
            </a:pPr>
            <a:endParaRPr lang="en-US" sz="1300" dirty="0"/>
          </a:p>
          <a:p>
            <a:pPr marL="457200" lvl="1" indent="0">
              <a:buNone/>
            </a:pPr>
            <a:r>
              <a:rPr lang="en-US" sz="1300" b="0" i="0" u="none" strike="noStrike" baseline="0" dirty="0"/>
              <a:t>Effective January 1, 2022 PSR providers must be 21 years old.</a:t>
            </a:r>
            <a:br>
              <a:rPr lang="en-US" sz="1300" b="0" i="0" u="none" strike="noStrike" baseline="0" dirty="0"/>
            </a:br>
            <a:endParaRPr lang="en-US" sz="1300" b="0" i="0" u="none" strike="noStrike" baseline="0" dirty="0"/>
          </a:p>
          <a:p>
            <a:pPr marL="0" indent="0">
              <a:buNone/>
            </a:pPr>
            <a:endParaRPr lang="en-US" sz="1300" dirty="0"/>
          </a:p>
        </p:txBody>
      </p:sp>
      <p:graphicFrame>
        <p:nvGraphicFramePr>
          <p:cNvPr id="3" name="Table 2">
            <a:extLst>
              <a:ext uri="{FF2B5EF4-FFF2-40B4-BE49-F238E27FC236}">
                <a16:creationId xmlns:a16="http://schemas.microsoft.com/office/drawing/2014/main" id="{4BCF88AF-CC0E-7E9A-2395-145CEB4A593C}"/>
              </a:ext>
            </a:extLst>
          </p:cNvPr>
          <p:cNvGraphicFramePr>
            <a:graphicFrameLocks noGrp="1"/>
          </p:cNvGraphicFramePr>
          <p:nvPr>
            <p:extLst>
              <p:ext uri="{D42A27DB-BD31-4B8C-83A1-F6EECF244321}">
                <p14:modId xmlns:p14="http://schemas.microsoft.com/office/powerpoint/2010/main" val="2749585880"/>
              </p:ext>
            </p:extLst>
          </p:nvPr>
        </p:nvGraphicFramePr>
        <p:xfrm>
          <a:off x="6137708" y="1696278"/>
          <a:ext cx="5492823" cy="3286540"/>
        </p:xfrm>
        <a:graphic>
          <a:graphicData uri="http://schemas.openxmlformats.org/drawingml/2006/table">
            <a:tbl>
              <a:tblPr>
                <a:tableStyleId>{5C22544A-7EE6-4342-B048-85BDC9FD1C3A}</a:tableStyleId>
              </a:tblPr>
              <a:tblGrid>
                <a:gridCol w="410559">
                  <a:extLst>
                    <a:ext uri="{9D8B030D-6E8A-4147-A177-3AD203B41FA5}">
                      <a16:colId xmlns:a16="http://schemas.microsoft.com/office/drawing/2014/main" val="3661016728"/>
                    </a:ext>
                  </a:extLst>
                </a:gridCol>
                <a:gridCol w="1866868">
                  <a:extLst>
                    <a:ext uri="{9D8B030D-6E8A-4147-A177-3AD203B41FA5}">
                      <a16:colId xmlns:a16="http://schemas.microsoft.com/office/drawing/2014/main" val="64607133"/>
                    </a:ext>
                  </a:extLst>
                </a:gridCol>
                <a:gridCol w="504870">
                  <a:extLst>
                    <a:ext uri="{9D8B030D-6E8A-4147-A177-3AD203B41FA5}">
                      <a16:colId xmlns:a16="http://schemas.microsoft.com/office/drawing/2014/main" val="3264655865"/>
                    </a:ext>
                  </a:extLst>
                </a:gridCol>
                <a:gridCol w="284404">
                  <a:extLst>
                    <a:ext uri="{9D8B030D-6E8A-4147-A177-3AD203B41FA5}">
                      <a16:colId xmlns:a16="http://schemas.microsoft.com/office/drawing/2014/main" val="447964330"/>
                    </a:ext>
                  </a:extLst>
                </a:gridCol>
                <a:gridCol w="547739">
                  <a:extLst>
                    <a:ext uri="{9D8B030D-6E8A-4147-A177-3AD203B41FA5}">
                      <a16:colId xmlns:a16="http://schemas.microsoft.com/office/drawing/2014/main" val="2633568345"/>
                    </a:ext>
                  </a:extLst>
                </a:gridCol>
                <a:gridCol w="495072">
                  <a:extLst>
                    <a:ext uri="{9D8B030D-6E8A-4147-A177-3AD203B41FA5}">
                      <a16:colId xmlns:a16="http://schemas.microsoft.com/office/drawing/2014/main" val="2559796211"/>
                    </a:ext>
                  </a:extLst>
                </a:gridCol>
                <a:gridCol w="593058">
                  <a:extLst>
                    <a:ext uri="{9D8B030D-6E8A-4147-A177-3AD203B41FA5}">
                      <a16:colId xmlns:a16="http://schemas.microsoft.com/office/drawing/2014/main" val="4010402885"/>
                    </a:ext>
                  </a:extLst>
                </a:gridCol>
                <a:gridCol w="790253">
                  <a:extLst>
                    <a:ext uri="{9D8B030D-6E8A-4147-A177-3AD203B41FA5}">
                      <a16:colId xmlns:a16="http://schemas.microsoft.com/office/drawing/2014/main" val="2830455846"/>
                    </a:ext>
                  </a:extLst>
                </a:gridCol>
              </a:tblGrid>
              <a:tr h="295094">
                <a:tc gridSpan="8">
                  <a:txBody>
                    <a:bodyPr/>
                    <a:lstStyle/>
                    <a:p>
                      <a:pPr algn="ctr" rtl="0" fontAlgn="b"/>
                      <a:r>
                        <a:rPr lang="en-US" sz="800" u="none" strike="noStrike">
                          <a:effectLst/>
                        </a:rPr>
                        <a:t>SPECIALIZED BEHAVIORAL HEALTH SERVICES - RATES EFFECTIVE JANUARY 1, 2023*</a:t>
                      </a:r>
                      <a:endParaRPr lang="en-US" sz="800" b="0" i="0" u="none" strike="noStrike">
                        <a:solidFill>
                          <a:srgbClr val="000000"/>
                        </a:solidFill>
                        <a:effectLst/>
                        <a:latin typeface="Calibri" panose="020F0502020204030204" pitchFamily="34" charset="0"/>
                      </a:endParaRPr>
                    </a:p>
                  </a:txBody>
                  <a:tcPr marL="7349" marR="7349" marT="734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401732"/>
                  </a:ext>
                </a:extLst>
              </a:tr>
              <a:tr h="295094">
                <a:tc rowSpan="3">
                  <a:txBody>
                    <a:bodyPr/>
                    <a:lstStyle/>
                    <a:p>
                      <a:pPr algn="ctr" rtl="0" fontAlgn="b"/>
                      <a:r>
                        <a:rPr lang="en-US" sz="800" u="none" strike="noStrike">
                          <a:effectLst/>
                        </a:rPr>
                        <a:t>Code</a:t>
                      </a:r>
                      <a:endParaRPr lang="en-US" sz="800" b="0" i="0" u="none" strike="noStrike">
                        <a:solidFill>
                          <a:srgbClr val="000000"/>
                        </a:solidFill>
                        <a:effectLst/>
                        <a:latin typeface="Calibri" panose="020F0502020204030204" pitchFamily="34" charset="0"/>
                      </a:endParaRPr>
                    </a:p>
                  </a:txBody>
                  <a:tcPr marL="7349" marR="7349" marT="7349" marB="0" anchor="b"/>
                </a:tc>
                <a:tc rowSpan="3">
                  <a:txBody>
                    <a:bodyPr/>
                    <a:lstStyle/>
                    <a:p>
                      <a:pPr algn="ctr" rtl="0" fontAlgn="b"/>
                      <a:r>
                        <a:rPr lang="en-US" sz="800" u="none" strike="noStrike">
                          <a:effectLst/>
                        </a:rPr>
                        <a:t>Description</a:t>
                      </a:r>
                      <a:endParaRPr lang="en-US" sz="800" b="0" i="0" u="none" strike="noStrike">
                        <a:solidFill>
                          <a:srgbClr val="000000"/>
                        </a:solidFill>
                        <a:effectLst/>
                        <a:latin typeface="Calibri" panose="020F0502020204030204" pitchFamily="34" charset="0"/>
                      </a:endParaRPr>
                    </a:p>
                  </a:txBody>
                  <a:tcPr marL="7349" marR="7349" marT="7349" marB="0" anchor="b"/>
                </a:tc>
                <a:tc rowSpan="3">
                  <a:txBody>
                    <a:bodyPr/>
                    <a:lstStyle/>
                    <a:p>
                      <a:pPr algn="ctr" rtl="0" fontAlgn="b"/>
                      <a:r>
                        <a:rPr lang="en-US" sz="800" u="none" strike="noStrike">
                          <a:effectLst/>
                        </a:rPr>
                        <a:t>Modifier </a:t>
                      </a:r>
                      <a:endParaRPr lang="en-US" sz="800" b="0" i="0" u="none" strike="noStrike">
                        <a:solidFill>
                          <a:srgbClr val="000000"/>
                        </a:solidFill>
                        <a:effectLst/>
                        <a:latin typeface="Calibri" panose="020F0502020204030204" pitchFamily="34" charset="0"/>
                      </a:endParaRPr>
                    </a:p>
                  </a:txBody>
                  <a:tcPr marL="7349" marR="7349" marT="7349" marB="0" anchor="b"/>
                </a:tc>
                <a:tc rowSpan="3">
                  <a:txBody>
                    <a:bodyPr/>
                    <a:lstStyle/>
                    <a:p>
                      <a:pPr algn="ctr" rtl="0" fontAlgn="b"/>
                      <a:r>
                        <a:rPr lang="en-US" sz="800" u="none" strike="noStrike">
                          <a:effectLst/>
                        </a:rPr>
                        <a:t>Unit</a:t>
                      </a:r>
                      <a:endParaRPr lang="en-US" sz="800" b="0" i="0" u="none" strike="noStrike">
                        <a:solidFill>
                          <a:srgbClr val="000000"/>
                        </a:solidFill>
                        <a:effectLst/>
                        <a:latin typeface="Calibri" panose="020F0502020204030204" pitchFamily="34" charset="0"/>
                      </a:endParaRPr>
                    </a:p>
                  </a:txBody>
                  <a:tcPr marL="7349" marR="7349" marT="7349" marB="0" anchor="b"/>
                </a:tc>
                <a:tc rowSpan="3">
                  <a:txBody>
                    <a:bodyPr/>
                    <a:lstStyle/>
                    <a:p>
                      <a:pPr algn="ctr" rtl="0" fontAlgn="b"/>
                      <a:r>
                        <a:rPr lang="en-US" sz="800" u="none" strike="noStrike">
                          <a:effectLst/>
                        </a:rPr>
                        <a:t>Universal Rate</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Master's</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Bachelor's</a:t>
                      </a:r>
                      <a:endParaRPr lang="en-US" sz="800" b="0" i="0" u="none" strike="noStrike">
                        <a:solidFill>
                          <a:srgbClr val="000000"/>
                        </a:solidFill>
                        <a:effectLst/>
                        <a:latin typeface="Calibri" panose="020F0502020204030204" pitchFamily="34" charset="0"/>
                      </a:endParaRPr>
                    </a:p>
                  </a:txBody>
                  <a:tcPr marL="7349" marR="7349" marT="7349" marB="0" anchor="b"/>
                </a:tc>
                <a:tc rowSpan="3">
                  <a:txBody>
                    <a:bodyPr/>
                    <a:lstStyle/>
                    <a:p>
                      <a:pPr algn="ctr" rtl="0" fontAlgn="b"/>
                      <a:r>
                        <a:rPr lang="en-US" sz="800" u="none" strike="noStrike">
                          <a:effectLst/>
                        </a:rPr>
                        <a:t>Grandfathered HS Diploma  (HM)</a:t>
                      </a:r>
                      <a:endParaRPr lang="en-US" sz="800" b="0" i="0" u="none" strike="noStrike">
                        <a:solidFill>
                          <a:srgbClr val="000000"/>
                        </a:solidFill>
                        <a:effectLst/>
                        <a:latin typeface="Calibri" panose="020F0502020204030204" pitchFamily="34" charset="0"/>
                      </a:endParaRPr>
                    </a:p>
                  </a:txBody>
                  <a:tcPr marL="7349" marR="7349" marT="7349" marB="0" anchor="b"/>
                </a:tc>
                <a:extLst>
                  <a:ext uri="{0D108BD9-81ED-4DB2-BD59-A6C34878D82A}">
                    <a16:rowId xmlns:a16="http://schemas.microsoft.com/office/drawing/2014/main" val="4100786984"/>
                  </a:ext>
                </a:extLst>
              </a:tr>
              <a:tr h="2950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800" u="none" strike="noStrike">
                          <a:effectLst/>
                        </a:rPr>
                        <a:t>Level</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Level</a:t>
                      </a:r>
                      <a:endParaRPr lang="en-US" sz="800" b="0" i="0" u="none" strike="noStrike">
                        <a:solidFill>
                          <a:srgbClr val="000000"/>
                        </a:solidFill>
                        <a:effectLst/>
                        <a:latin typeface="Calibri" panose="020F0502020204030204" pitchFamily="34" charset="0"/>
                      </a:endParaRPr>
                    </a:p>
                  </a:txBody>
                  <a:tcPr marL="7349" marR="7349" marT="7349" marB="0" anchor="b"/>
                </a:tc>
                <a:tc vMerge="1">
                  <a:txBody>
                    <a:bodyPr/>
                    <a:lstStyle/>
                    <a:p>
                      <a:endParaRPr lang="en-US"/>
                    </a:p>
                  </a:txBody>
                  <a:tcPr/>
                </a:tc>
                <a:extLst>
                  <a:ext uri="{0D108BD9-81ED-4DB2-BD59-A6C34878D82A}">
                    <a16:rowId xmlns:a16="http://schemas.microsoft.com/office/drawing/2014/main" val="2403613948"/>
                  </a:ext>
                </a:extLst>
              </a:tr>
              <a:tr h="2950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800" u="none" strike="noStrike">
                          <a:effectLst/>
                        </a:rPr>
                        <a:t>(HO)</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(HN)</a:t>
                      </a:r>
                      <a:endParaRPr lang="en-US" sz="800" b="0" i="0" u="none" strike="noStrike">
                        <a:solidFill>
                          <a:srgbClr val="000000"/>
                        </a:solidFill>
                        <a:effectLst/>
                        <a:latin typeface="Calibri" panose="020F0502020204030204" pitchFamily="34" charset="0"/>
                      </a:endParaRPr>
                    </a:p>
                  </a:txBody>
                  <a:tcPr marL="7349" marR="7349" marT="7349" marB="0" anchor="b"/>
                </a:tc>
                <a:tc vMerge="1">
                  <a:txBody>
                    <a:bodyPr/>
                    <a:lstStyle/>
                    <a:p>
                      <a:endParaRPr lang="en-US"/>
                    </a:p>
                  </a:txBody>
                  <a:tcPr/>
                </a:tc>
                <a:extLst>
                  <a:ext uri="{0D108BD9-81ED-4DB2-BD59-A6C34878D82A}">
                    <a16:rowId xmlns:a16="http://schemas.microsoft.com/office/drawing/2014/main" val="2007498813"/>
                  </a:ext>
                </a:extLst>
              </a:tr>
              <a:tr h="526541">
                <a:tc>
                  <a:txBody>
                    <a:bodyPr/>
                    <a:lstStyle/>
                    <a:p>
                      <a:pPr algn="ctr" rtl="0" fontAlgn="b"/>
                      <a:r>
                        <a:rPr lang="en-US" sz="800" u="none" strike="noStrike">
                          <a:effectLst/>
                        </a:rPr>
                        <a:t>H2017</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PSYCHOSOCIAL REHABILITATION - OFFICE</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15 min</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14.87</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12.01</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10.99</a:t>
                      </a:r>
                      <a:endParaRPr lang="en-US" sz="800" b="0" i="0" u="none" strike="noStrike">
                        <a:solidFill>
                          <a:srgbClr val="000000"/>
                        </a:solidFill>
                        <a:effectLst/>
                        <a:latin typeface="Calibri" panose="020F0502020204030204" pitchFamily="34" charset="0"/>
                      </a:endParaRPr>
                    </a:p>
                  </a:txBody>
                  <a:tcPr marL="7349" marR="7349" marT="7349" marB="0" anchor="b"/>
                </a:tc>
                <a:extLst>
                  <a:ext uri="{0D108BD9-81ED-4DB2-BD59-A6C34878D82A}">
                    <a16:rowId xmlns:a16="http://schemas.microsoft.com/office/drawing/2014/main" val="1130767923"/>
                  </a:ext>
                </a:extLst>
              </a:tr>
              <a:tr h="526541">
                <a:tc>
                  <a:txBody>
                    <a:bodyPr/>
                    <a:lstStyle/>
                    <a:p>
                      <a:pPr algn="ctr" rtl="0" fontAlgn="b"/>
                      <a:r>
                        <a:rPr lang="en-US" sz="800" u="none" strike="noStrike">
                          <a:effectLst/>
                        </a:rPr>
                        <a:t>H2017</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PSYCHOSOCIAL REHABILITATION - INDIVIDUAL COMMUNITY</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U8</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15 min</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$20.28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$14.14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$12.67 </a:t>
                      </a:r>
                      <a:endParaRPr lang="en-US" sz="800" b="0" i="0" u="none" strike="noStrike">
                        <a:solidFill>
                          <a:srgbClr val="000000"/>
                        </a:solidFill>
                        <a:effectLst/>
                        <a:latin typeface="Calibri" panose="020F0502020204030204" pitchFamily="34" charset="0"/>
                      </a:endParaRPr>
                    </a:p>
                  </a:txBody>
                  <a:tcPr marL="7349" marR="7349" marT="7349" marB="0" anchor="b"/>
                </a:tc>
                <a:extLst>
                  <a:ext uri="{0D108BD9-81ED-4DB2-BD59-A6C34878D82A}">
                    <a16:rowId xmlns:a16="http://schemas.microsoft.com/office/drawing/2014/main" val="2268133246"/>
                  </a:ext>
                </a:extLst>
              </a:tr>
              <a:tr h="526541">
                <a:tc>
                  <a:txBody>
                    <a:bodyPr/>
                    <a:lstStyle/>
                    <a:p>
                      <a:pPr algn="ctr" rtl="0" fontAlgn="b"/>
                      <a:r>
                        <a:rPr lang="en-US" sz="800" u="none" strike="noStrike">
                          <a:effectLst/>
                        </a:rPr>
                        <a:t>H2017</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PSYCHOSOCIAL REHABILITATION - GROUP OFFICE</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HQ</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15 min</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$2.40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extLst>
                  <a:ext uri="{0D108BD9-81ED-4DB2-BD59-A6C34878D82A}">
                    <a16:rowId xmlns:a16="http://schemas.microsoft.com/office/drawing/2014/main" val="3826154730"/>
                  </a:ext>
                </a:extLst>
              </a:tr>
              <a:tr h="526541">
                <a:tc>
                  <a:txBody>
                    <a:bodyPr/>
                    <a:lstStyle/>
                    <a:p>
                      <a:pPr algn="ctr" rtl="0" fontAlgn="b"/>
                      <a:r>
                        <a:rPr lang="en-US" sz="800" u="none" strike="noStrike">
                          <a:effectLst/>
                        </a:rPr>
                        <a:t>H2017</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PSYCHOSOCIAL REHABILITATION - GROUP COMMUNITY</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HQ, U8</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15 min</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$2.76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9" marR="7349" marT="7349" marB="0" anchor="b"/>
                </a:tc>
                <a:tc>
                  <a:txBody>
                    <a:bodyPr/>
                    <a:lstStyle/>
                    <a:p>
                      <a:pPr algn="ctr" rtl="0"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349" marR="7349" marT="7349" marB="0" anchor="b"/>
                </a:tc>
                <a:extLst>
                  <a:ext uri="{0D108BD9-81ED-4DB2-BD59-A6C34878D82A}">
                    <a16:rowId xmlns:a16="http://schemas.microsoft.com/office/drawing/2014/main" val="3285507981"/>
                  </a:ext>
                </a:extLst>
              </a:tr>
            </a:tbl>
          </a:graphicData>
        </a:graphic>
      </p:graphicFrame>
    </p:spTree>
    <p:extLst>
      <p:ext uri="{BB962C8B-B14F-4D97-AF65-F5344CB8AC3E}">
        <p14:creationId xmlns:p14="http://schemas.microsoft.com/office/powerpoint/2010/main" val="34773701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Workforce</a:t>
            </a:r>
          </a:p>
        </p:txBody>
      </p:sp>
    </p:spTree>
    <p:extLst>
      <p:ext uri="{BB962C8B-B14F-4D97-AF65-F5344CB8AC3E}">
        <p14:creationId xmlns:p14="http://schemas.microsoft.com/office/powerpoint/2010/main" val="11371388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3"/>
            <a:ext cx="10086851" cy="960528"/>
          </a:xfrm>
        </p:spPr>
        <p:txBody>
          <a:bodyPr/>
          <a:lstStyle/>
          <a:p>
            <a:pPr marL="0" marR="0">
              <a:spcBef>
                <a:spcPts val="0"/>
              </a:spcBef>
              <a:spcAft>
                <a:spcPts val="0"/>
              </a:spcAft>
            </a:pPr>
            <a:r>
              <a:rPr lang="en-US" b="0" i="0" u="none" strike="noStrike" baseline="0" dirty="0">
                <a:solidFill>
                  <a:srgbClr val="000000"/>
                </a:solidFill>
                <a:latin typeface="Calibri" panose="020F0502020204030204" pitchFamily="34" charset="0"/>
              </a:rPr>
              <a:t>CPST</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r>
              <a:rPr lang="en-US" sz="1800" b="0" i="0" u="none" strike="noStrike" baseline="0" dirty="0">
                <a:solidFill>
                  <a:srgbClr val="000000"/>
                </a:solidFill>
                <a:latin typeface="Calibri" panose="020F0502020204030204" pitchFamily="34" charset="0"/>
              </a:rPr>
              <a:t>OBH engaged in several conversations with the Louisiana State Board of Licensed Professional Counselors and the Louisiana State Board of Social Work Examiners.</a:t>
            </a:r>
          </a:p>
          <a:p>
            <a:r>
              <a:rPr lang="en-US" sz="1800" b="0" i="0" u="none" strike="noStrike" baseline="0" dirty="0">
                <a:solidFill>
                  <a:srgbClr val="000000"/>
                </a:solidFill>
                <a:latin typeface="Calibri" panose="020F0502020204030204" pitchFamily="34" charset="0"/>
              </a:rPr>
              <a:t>Both boards have agreed to e-blast their licensees about the MHR Redesign and potential job opportunities with MHR agencies in the state.</a:t>
            </a:r>
          </a:p>
          <a:p>
            <a:r>
              <a:rPr lang="en-US" sz="1800" b="0" i="0" u="none" strike="noStrike" baseline="0" dirty="0">
                <a:solidFill>
                  <a:srgbClr val="000000"/>
                </a:solidFill>
                <a:latin typeface="Calibri" panose="020F0502020204030204" pitchFamily="34" charset="0"/>
              </a:rPr>
              <a:t>They recognize that the redesign offers new opportunities for certified and provisionally licensed clinicians to utilize their clinical practice skills in the Medicaid space, where it’s not been approved before.</a:t>
            </a:r>
          </a:p>
          <a:p>
            <a:r>
              <a:rPr lang="en-US" sz="1800" dirty="0">
                <a:solidFill>
                  <a:srgbClr val="000000"/>
                </a:solidFill>
                <a:latin typeface="Arial" panose="020B0604020202020204" pitchFamily="34" charset="0"/>
              </a:rPr>
              <a:t>T</a:t>
            </a:r>
            <a:r>
              <a:rPr lang="en-US" sz="1800" b="0" i="0" u="none" strike="noStrike" baseline="0" dirty="0">
                <a:solidFill>
                  <a:srgbClr val="000000"/>
                </a:solidFill>
                <a:latin typeface="Calibri" panose="020F0502020204030204" pitchFamily="34" charset="0"/>
              </a:rPr>
              <a:t>he Louisiana State Board of Professional Counselors will post job announcements to their website.  MHR agencies are encouraged to make that request directly to the Board.</a:t>
            </a:r>
          </a:p>
          <a:p>
            <a:pPr marL="0" marR="0" algn="l">
              <a:spcBef>
                <a:spcPts val="0"/>
              </a:spcBef>
              <a:spcAft>
                <a:spcPts val="0"/>
              </a:spcAft>
              <a:buFont typeface="Arial" panose="020B0604020202020204" pitchFamily="34" charset="0"/>
              <a:buChar char="•"/>
            </a:pPr>
            <a:endParaRPr lang="en-US" sz="1800" b="0" i="0" dirty="0">
              <a:solidFill>
                <a:srgbClr val="242424"/>
              </a:solidFill>
              <a:effectLst/>
              <a:latin typeface="Calibri" panose="020F0502020204030204"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16</a:t>
            </a:fld>
            <a:endParaRPr lang="en-US" dirty="0"/>
          </a:p>
        </p:txBody>
      </p:sp>
    </p:spTree>
    <p:extLst>
      <p:ext uri="{BB962C8B-B14F-4D97-AF65-F5344CB8AC3E}">
        <p14:creationId xmlns:p14="http://schemas.microsoft.com/office/powerpoint/2010/main" val="14686492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3"/>
            <a:ext cx="10086851" cy="960528"/>
          </a:xfrm>
        </p:spPr>
        <p:txBody>
          <a:bodyPr/>
          <a:lstStyle/>
          <a:p>
            <a:pPr marL="0" marR="0">
              <a:spcBef>
                <a:spcPts val="0"/>
              </a:spcBef>
              <a:spcAft>
                <a:spcPts val="0"/>
              </a:spcAft>
            </a:pPr>
            <a:r>
              <a:rPr lang="en-US" b="0" i="0" u="none" strike="noStrike" baseline="0" dirty="0">
                <a:solidFill>
                  <a:srgbClr val="000000"/>
                </a:solidFill>
                <a:latin typeface="Calibri" panose="020F0502020204030204" pitchFamily="34" charset="0"/>
              </a:rPr>
              <a:t>CPST - continued</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pPr marR="0" algn="l">
              <a:spcBef>
                <a:spcPts val="0"/>
              </a:spcBef>
              <a:spcAft>
                <a:spcPts val="0"/>
              </a:spcAft>
            </a:pPr>
            <a:r>
              <a:rPr lang="en-US" sz="1200" b="0" i="0" dirty="0">
                <a:solidFill>
                  <a:srgbClr val="242424"/>
                </a:solidFill>
                <a:effectLst/>
                <a:latin typeface="Calibri" panose="020F0502020204030204" pitchFamily="34" charset="0"/>
              </a:rPr>
              <a:t>Certified Social Worker (CSW) – Master’s degree from accredited graduate school (this is what you get when you first graduate from a master’s program after submitting proof of graduation/transcripts to LASWB, (Louisiana State Board of Social Work Examiners),</a:t>
            </a:r>
          </a:p>
          <a:p>
            <a:pPr marL="0" marR="0" algn="l">
              <a:spcBef>
                <a:spcPts val="0"/>
              </a:spcBef>
              <a:spcAft>
                <a:spcPts val="0"/>
              </a:spcAft>
              <a:buFont typeface="Arial" panose="020B0604020202020204" pitchFamily="34" charset="0"/>
              <a:buChar char="•"/>
            </a:pPr>
            <a:r>
              <a:rPr lang="en-US" sz="1200" b="0" i="0" dirty="0">
                <a:solidFill>
                  <a:srgbClr val="242424"/>
                </a:solidFill>
                <a:effectLst/>
                <a:latin typeface="Calibri" panose="020F0502020204030204" pitchFamily="34" charset="0"/>
              </a:rPr>
              <a:t>Licensed Masters Level Social Worker (LMSW) – Master’s degree from accredited graduate school and passing the Master’s ASWB exam</a:t>
            </a:r>
          </a:p>
          <a:p>
            <a:pPr marL="742950" marR="0" lvl="1" indent="-285750" algn="l">
              <a:spcBef>
                <a:spcPts val="0"/>
              </a:spcBef>
              <a:spcAft>
                <a:spcPts val="0"/>
              </a:spcAft>
              <a:buFont typeface="Courier New" panose="02070309020205020404" pitchFamily="49" charset="0"/>
              <a:buChar char="o"/>
            </a:pPr>
            <a:r>
              <a:rPr lang="en-US" sz="1200" b="0" i="0" dirty="0">
                <a:solidFill>
                  <a:srgbClr val="242424"/>
                </a:solidFill>
                <a:effectLst/>
                <a:latin typeface="Calibri" panose="020F0502020204030204" pitchFamily="34" charset="0"/>
              </a:rPr>
              <a:t>Individual can practice clinical work </a:t>
            </a:r>
            <a:r>
              <a:rPr lang="en-US" sz="1200" b="1" i="1" dirty="0">
                <a:solidFill>
                  <a:srgbClr val="242424"/>
                </a:solidFill>
                <a:effectLst/>
                <a:latin typeface="Calibri" panose="020F0502020204030204" pitchFamily="34" charset="0"/>
              </a:rPr>
              <a:t>only</a:t>
            </a:r>
            <a:r>
              <a:rPr lang="en-US" sz="1200" b="0" i="0" dirty="0">
                <a:solidFill>
                  <a:srgbClr val="242424"/>
                </a:solidFill>
                <a:effectLst/>
                <a:latin typeface="Calibri" panose="020F0502020204030204" pitchFamily="34" charset="0"/>
              </a:rPr>
              <a:t> under the supervision of a LCSW.</a:t>
            </a:r>
          </a:p>
          <a:p>
            <a:pPr marL="742950" marR="0" lvl="1" indent="-285750" algn="l">
              <a:spcBef>
                <a:spcPts val="0"/>
              </a:spcBef>
              <a:spcAft>
                <a:spcPts val="0"/>
              </a:spcAft>
              <a:buFont typeface="Courier New" panose="02070309020205020404" pitchFamily="49" charset="0"/>
              <a:buChar char="o"/>
            </a:pPr>
            <a:r>
              <a:rPr lang="en-US" sz="1200" b="0" i="0" dirty="0">
                <a:solidFill>
                  <a:srgbClr val="242424"/>
                </a:solidFill>
                <a:effectLst/>
                <a:latin typeface="Calibri" panose="020F0502020204030204" pitchFamily="34" charset="0"/>
              </a:rPr>
              <a:t>Typically, an individual will stay an LMSW for about 2-3 years while working towards LCSW.</a:t>
            </a:r>
          </a:p>
          <a:p>
            <a:pPr marL="742950" marR="0" lvl="1" indent="-285750" algn="l">
              <a:spcBef>
                <a:spcPts val="0"/>
              </a:spcBef>
              <a:spcAft>
                <a:spcPts val="0"/>
              </a:spcAft>
              <a:buFont typeface="Courier New" panose="02070309020205020404" pitchFamily="49" charset="0"/>
              <a:buChar char="o"/>
            </a:pPr>
            <a:r>
              <a:rPr lang="en-US" sz="1200" b="0" i="0" dirty="0">
                <a:solidFill>
                  <a:srgbClr val="242424"/>
                </a:solidFill>
                <a:effectLst/>
                <a:latin typeface="Calibri" panose="020F0502020204030204" pitchFamily="34" charset="0"/>
              </a:rPr>
              <a:t>If an individual does not pass LCSW exam and/or does not accrue their supervision hours, they can remain a LMSW indefinitely.</a:t>
            </a:r>
          </a:p>
          <a:p>
            <a:pPr>
              <a:spcBef>
                <a:spcPts val="0"/>
              </a:spcBef>
            </a:pPr>
            <a:r>
              <a:rPr lang="en-US" sz="1200" b="0" i="0" dirty="0">
                <a:solidFill>
                  <a:srgbClr val="242424"/>
                </a:solidFill>
                <a:effectLst/>
                <a:latin typeface="Calibri" panose="020F0502020204030204" pitchFamily="34" charset="0"/>
              </a:rPr>
              <a:t>To be a Provisional Licensed Marriage and Family Therapist (PLMFT)</a:t>
            </a:r>
            <a:endParaRPr lang="en-US" sz="1200" dirty="0">
              <a:solidFill>
                <a:srgbClr val="242424"/>
              </a:solidFill>
              <a:latin typeface="Calibri" panose="020F0502020204030204" pitchFamily="34" charset="0"/>
            </a:endParaRPr>
          </a:p>
          <a:p>
            <a:pPr marL="742950" lvl="1" indent="-285750">
              <a:spcBef>
                <a:spcPts val="0"/>
              </a:spcBef>
              <a:buFont typeface="Courier New" panose="02070309020205020404" pitchFamily="49" charset="0"/>
              <a:buChar char="o"/>
            </a:pPr>
            <a:r>
              <a:rPr lang="en-US" sz="1200" b="0" i="0" dirty="0">
                <a:solidFill>
                  <a:srgbClr val="242424"/>
                </a:solidFill>
                <a:effectLst/>
                <a:latin typeface="Calibri" panose="020F0502020204030204" pitchFamily="34" charset="0"/>
              </a:rPr>
              <a:t>COAMFTE (Commission on Accreditation for Marriage and Family Therapy Education) approved graduate degree program or 60-hour degree in marriage and family therapy/counseling or a related clinical mental health field from a regionally accredited educational institution</a:t>
            </a:r>
          </a:p>
          <a:p>
            <a:pPr marL="742950" lvl="1" indent="-285750">
              <a:spcBef>
                <a:spcPts val="0"/>
              </a:spcBef>
              <a:buFont typeface="Courier New" panose="02070309020205020404" pitchFamily="49" charset="0"/>
              <a:buChar char="o"/>
            </a:pPr>
            <a:r>
              <a:rPr lang="en-US" sz="1200" b="0" i="0" dirty="0">
                <a:solidFill>
                  <a:srgbClr val="242424"/>
                </a:solidFill>
                <a:effectLst/>
                <a:latin typeface="Calibri" panose="020F0502020204030204" pitchFamily="34" charset="0"/>
              </a:rPr>
              <a:t>Document a minimum of 3000 hours of post-masters supervised experience in marriage and family therapy under the clinical supervision of a Board -Approved Supervisor including a minimum of 2000 direct client contact hours, minimum of 1000 direct client contact hours, and a minimum of 200 face-to-face supervision hours. Post master’s supervision experience should occur over a period no less than two years and not more than 6 years from the original date such supervision was approved.</a:t>
            </a:r>
          </a:p>
          <a:p>
            <a:pPr>
              <a:spcBef>
                <a:spcPts val="0"/>
              </a:spcBef>
            </a:pPr>
            <a:r>
              <a:rPr lang="en-US" sz="1200" b="0" i="0" dirty="0">
                <a:solidFill>
                  <a:srgbClr val="242424"/>
                </a:solidFill>
                <a:effectLst/>
                <a:latin typeface="Calibri" panose="020F0502020204030204" pitchFamily="34" charset="0"/>
              </a:rPr>
              <a:t>PLPC - </a:t>
            </a:r>
            <a:r>
              <a:rPr lang="en-US" sz="1200" b="0" i="0" dirty="0">
                <a:effectLst/>
              </a:rPr>
              <a:t>The requirements for professional counselors in Louisiana often include a graduate degree and testing requirements. The Louisiana State Board of Licensed Professional Counselors issues licenses for mental health counselors in Louisiana. You must have a 60-credit graduate degree in mental health counseling or a related field from an accredited school.</a:t>
            </a:r>
          </a:p>
          <a:p>
            <a:pPr lvl="1">
              <a:spcBef>
                <a:spcPts val="0"/>
              </a:spcBef>
              <a:buFont typeface="Courier New" panose="02070309020205020404" pitchFamily="49" charset="0"/>
              <a:buChar char="o"/>
            </a:pPr>
            <a:r>
              <a:rPr lang="en-US" sz="1200" b="0" i="0" dirty="0">
                <a:effectLst/>
              </a:rPr>
              <a:t>To begin the licensure process, you must register as a provisional licensed professional counselor (PLPC</a:t>
            </a:r>
            <a:r>
              <a:rPr lang="en-US" sz="1200" b="0" i="0" dirty="0">
                <a:solidFill>
                  <a:srgbClr val="58595B"/>
                </a:solidFill>
                <a:effectLst/>
                <a:latin typeface="Arial" panose="020B0604020202020204" pitchFamily="34" charset="0"/>
              </a:rPr>
              <a:t>)</a:t>
            </a:r>
          </a:p>
          <a:p>
            <a:pPr lvl="1">
              <a:spcBef>
                <a:spcPts val="0"/>
              </a:spcBef>
              <a:buFont typeface="Courier New" panose="02070309020205020404" pitchFamily="49" charset="0"/>
              <a:buChar char="o"/>
            </a:pPr>
            <a:r>
              <a:rPr lang="en-US" sz="1200" b="0" i="0" dirty="0">
                <a:effectLst/>
              </a:rPr>
              <a:t>Once you have received your PLPC license, you must earn at least 3,000 hours of supervised clinical work experience supervised by an approved professional. This should include at least 1,900 hours of direct client contact, 1,000 hours of indirect client contact, and 100 face-to-face supervision hours. This experience should be accrued in no less than two years, but not more than six years. </a:t>
            </a:r>
          </a:p>
          <a:p>
            <a:pPr marL="0">
              <a:spcBef>
                <a:spcPts val="0"/>
              </a:spcBef>
            </a:pPr>
            <a:r>
              <a:rPr lang="en-US" sz="1200" b="0" i="0" u="none" strike="noStrike" baseline="0" dirty="0"/>
              <a:t>Psychology intern from an American Psychological Association approved internship program.</a:t>
            </a:r>
            <a:endParaRPr lang="en-US" sz="1200" b="0" i="0" dirty="0">
              <a:effectLst/>
            </a:endParaRPr>
          </a:p>
          <a:p>
            <a:pPr marL="457200" lvl="1">
              <a:spcBef>
                <a:spcPts val="0"/>
              </a:spcBef>
              <a:buFont typeface="Courier New" panose="02070309020205020404" pitchFamily="49" charset="0"/>
              <a:buChar char="o"/>
            </a:pPr>
            <a:r>
              <a:rPr lang="en-US" sz="1200" b="0" i="0" dirty="0">
                <a:effectLst/>
              </a:rPr>
              <a:t>In Louisiana, you must earn your doctoral degree from a program that meets certain educational requirements set forth by the Louisiana State Board of Examiners of Psychologists </a:t>
            </a:r>
          </a:p>
          <a:p>
            <a:pPr marL="457200" lvl="1">
              <a:spcBef>
                <a:spcPts val="0"/>
              </a:spcBef>
              <a:buFont typeface="Courier New" panose="02070309020205020404" pitchFamily="49" charset="0"/>
              <a:buChar char="o"/>
            </a:pPr>
            <a:r>
              <a:rPr lang="en-US" sz="1200" b="0" i="0" dirty="0">
                <a:effectLst/>
              </a:rPr>
              <a:t>If your doctoral degree is in an area of psychology that involves working directly with patients, your training must also include at least 300 hours of supervised practicum experience and 1,500 supervised internship hours in a healthcare setting.</a:t>
            </a:r>
            <a:endParaRPr lang="en-US" sz="1200" b="0" i="0" u="none" strike="noStrike" baseline="0" dirty="0"/>
          </a:p>
          <a:p>
            <a:pPr marR="0" algn="l">
              <a:spcBef>
                <a:spcPts val="0"/>
              </a:spcBef>
              <a:spcAft>
                <a:spcPts val="0"/>
              </a:spcAft>
            </a:pPr>
            <a:r>
              <a:rPr lang="en-US" sz="1200" b="0" i="0" dirty="0">
                <a:solidFill>
                  <a:srgbClr val="242424"/>
                </a:solidFill>
                <a:effectLst/>
              </a:rPr>
              <a:t>Licensed Clinical Social Worker (LCSW) – Master’s degree from accredited graduate school, 3,000 hours of post graduate social work experience under the supervision of a board approved clinical supervisor, 96 face-to-face supervision hours, passing of the ASWB clinical exam</a:t>
            </a:r>
          </a:p>
          <a:p>
            <a:pPr marL="742950" marR="0" lvl="1" indent="-285750" algn="l">
              <a:spcBef>
                <a:spcPts val="0"/>
              </a:spcBef>
              <a:spcAft>
                <a:spcPts val="0"/>
              </a:spcAft>
              <a:buFont typeface="Courier New" panose="02070309020205020404" pitchFamily="49" charset="0"/>
              <a:buChar char="o"/>
            </a:pPr>
            <a:r>
              <a:rPr lang="en-US" sz="1200" b="0" i="0" dirty="0">
                <a:solidFill>
                  <a:srgbClr val="242424"/>
                </a:solidFill>
                <a:effectLst/>
              </a:rPr>
              <a:t>Fully independent license type.</a:t>
            </a:r>
          </a:p>
          <a:p>
            <a:pPr marL="742950" marR="0" lvl="1" indent="-285750" algn="l">
              <a:spcBef>
                <a:spcPts val="0"/>
              </a:spcBef>
              <a:spcAft>
                <a:spcPts val="0"/>
              </a:spcAft>
              <a:buFont typeface="Courier New" panose="02070309020205020404" pitchFamily="49" charset="0"/>
              <a:buChar char="o"/>
            </a:pPr>
            <a:r>
              <a:rPr lang="en-US" sz="1200" b="0" i="0" dirty="0">
                <a:solidFill>
                  <a:srgbClr val="242424"/>
                </a:solidFill>
                <a:effectLst/>
              </a:rPr>
              <a:t>Each level of license type requires documentation to be submitted to the Louisiana State Board of Social Work Examiners for approval.</a:t>
            </a:r>
          </a:p>
          <a:p>
            <a:pPr marL="0" indent="0">
              <a:buNone/>
            </a:pPr>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17</a:t>
            </a:fld>
            <a:endParaRPr lang="en-US" dirty="0"/>
          </a:p>
        </p:txBody>
      </p:sp>
    </p:spTree>
    <p:extLst>
      <p:ext uri="{BB962C8B-B14F-4D97-AF65-F5344CB8AC3E}">
        <p14:creationId xmlns:p14="http://schemas.microsoft.com/office/powerpoint/2010/main" val="24937302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grpSp>
        <p:nvGrpSpPr>
          <p:cNvPr id="3" name="Group 2"/>
          <p:cNvGrpSpPr/>
          <p:nvPr/>
        </p:nvGrpSpPr>
        <p:grpSpPr>
          <a:xfrm>
            <a:off x="805119" y="1487479"/>
            <a:ext cx="7005133" cy="4379750"/>
            <a:chOff x="211778" y="1320799"/>
            <a:chExt cx="6368303" cy="3981591"/>
          </a:xfrm>
        </p:grpSpPr>
        <p:sp>
          <p:nvSpPr>
            <p:cNvPr id="4" name="Rectangle 3"/>
            <p:cNvSpPr/>
            <p:nvPr/>
          </p:nvSpPr>
          <p:spPr>
            <a:xfrm>
              <a:off x="1018188" y="4165078"/>
              <a:ext cx="5156534" cy="3917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200" b="1" dirty="0">
                  <a:solidFill>
                    <a:schemeClr val="tx2"/>
                  </a:solidFill>
                </a:rPr>
                <a:t>Question and Answers </a:t>
              </a:r>
              <a:endParaRPr lang="en-US" sz="2200" dirty="0"/>
            </a:p>
          </p:txBody>
        </p:sp>
        <p:grpSp>
          <p:nvGrpSpPr>
            <p:cNvPr id="5" name="Group 4"/>
            <p:cNvGrpSpPr/>
            <p:nvPr/>
          </p:nvGrpSpPr>
          <p:grpSpPr>
            <a:xfrm>
              <a:off x="267884" y="4212858"/>
              <a:ext cx="534404" cy="677057"/>
              <a:chOff x="2343806" y="5041661"/>
              <a:chExt cx="301657" cy="382181"/>
            </a:xfrm>
            <a:solidFill>
              <a:schemeClr val="bg2"/>
            </a:solidFill>
          </p:grpSpPr>
          <p:sp>
            <p:nvSpPr>
              <p:cNvPr id="17" name="Chevron 16"/>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8" name="Chevron 17"/>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sp>
          <p:nvSpPr>
            <p:cNvPr id="6" name="Rectangle 5"/>
            <p:cNvSpPr/>
            <p:nvPr/>
          </p:nvSpPr>
          <p:spPr>
            <a:xfrm>
              <a:off x="1018188" y="2754476"/>
              <a:ext cx="5156534" cy="3917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200" b="1" dirty="0">
                  <a:solidFill>
                    <a:schemeClr val="accent4"/>
                  </a:solidFill>
                </a:rPr>
                <a:t>Magellan’s To Do List</a:t>
              </a:r>
              <a:endParaRPr lang="en-US" sz="2200" dirty="0"/>
            </a:p>
          </p:txBody>
        </p:sp>
        <p:grpSp>
          <p:nvGrpSpPr>
            <p:cNvPr id="7" name="Group 6"/>
            <p:cNvGrpSpPr/>
            <p:nvPr/>
          </p:nvGrpSpPr>
          <p:grpSpPr>
            <a:xfrm>
              <a:off x="267884" y="2771777"/>
              <a:ext cx="534404" cy="677057"/>
              <a:chOff x="2343806" y="5041661"/>
              <a:chExt cx="301657" cy="382181"/>
            </a:xfrm>
            <a:solidFill>
              <a:schemeClr val="accent4"/>
            </a:solidFill>
          </p:grpSpPr>
          <p:sp>
            <p:nvSpPr>
              <p:cNvPr id="15" name="Chevron 14"/>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Chevron 15"/>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sp>
          <p:nvSpPr>
            <p:cNvPr id="8" name="Rectangle 7"/>
            <p:cNvSpPr/>
            <p:nvPr/>
          </p:nvSpPr>
          <p:spPr>
            <a:xfrm>
              <a:off x="1018189" y="1320799"/>
              <a:ext cx="5156534" cy="3917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200" b="1" dirty="0">
                  <a:solidFill>
                    <a:schemeClr val="accent6"/>
                  </a:solidFill>
                </a:rPr>
                <a:t>Agency To Do List</a:t>
              </a:r>
              <a:endParaRPr lang="en-US" sz="2200" dirty="0"/>
            </a:p>
          </p:txBody>
        </p:sp>
        <p:grpSp>
          <p:nvGrpSpPr>
            <p:cNvPr id="9" name="Group 8"/>
            <p:cNvGrpSpPr/>
            <p:nvPr/>
          </p:nvGrpSpPr>
          <p:grpSpPr>
            <a:xfrm>
              <a:off x="267884" y="1375583"/>
              <a:ext cx="534404" cy="677057"/>
              <a:chOff x="2343806" y="5041661"/>
              <a:chExt cx="301657" cy="382181"/>
            </a:xfrm>
            <a:solidFill>
              <a:schemeClr val="accent5"/>
            </a:solidFill>
          </p:grpSpPr>
          <p:sp>
            <p:nvSpPr>
              <p:cNvPr id="13" name="Chevron 12"/>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4" name="Chevron 13"/>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cxnSp>
          <p:nvCxnSpPr>
            <p:cNvPr id="10" name="Straight Connector 9"/>
            <p:cNvCxnSpPr/>
            <p:nvPr/>
          </p:nvCxnSpPr>
          <p:spPr>
            <a:xfrm>
              <a:off x="211778" y="2401433"/>
              <a:ext cx="636830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1778" y="3825572"/>
              <a:ext cx="636830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1778" y="5302390"/>
              <a:ext cx="636830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21485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3"/>
            <a:ext cx="10086851" cy="960528"/>
          </a:xfrm>
        </p:spPr>
        <p:txBody>
          <a:bodyPr/>
          <a:lstStyle/>
          <a:p>
            <a:pPr marL="0" marR="0">
              <a:spcBef>
                <a:spcPts val="0"/>
              </a:spcBef>
              <a:spcAft>
                <a:spcPts val="0"/>
              </a:spcAft>
            </a:pPr>
            <a:r>
              <a:rPr lang="en-US" dirty="0">
                <a:effectLst/>
                <a:latin typeface="+mn-lt"/>
                <a:ea typeface="Times New Roman" panose="02020603050405020304" pitchFamily="18" charset="0"/>
              </a:rPr>
              <a:t>Agency To Do List</a:t>
            </a:r>
          </a:p>
        </p:txBody>
      </p:sp>
      <p:sp>
        <p:nvSpPr>
          <p:cNvPr id="6147" name="Content Placeholder 5"/>
          <p:cNvSpPr>
            <a:spLocks noGrp="1"/>
          </p:cNvSpPr>
          <p:nvPr>
            <p:ph idx="1"/>
          </p:nvPr>
        </p:nvSpPr>
        <p:spPr>
          <a:xfrm>
            <a:off x="267884" y="1150181"/>
            <a:ext cx="11052048" cy="5279004"/>
          </a:xfrm>
        </p:spPr>
        <p:txBody>
          <a:bodyPr/>
          <a:lstStyle/>
          <a:p>
            <a:r>
              <a:rPr lang="en-US" sz="1800" dirty="0">
                <a:effectLst/>
                <a:latin typeface="Calibri" panose="020F0502020204030204" pitchFamily="34" charset="0"/>
                <a:ea typeface="Times New Roman" panose="02020603050405020304" pitchFamily="18" charset="0"/>
                <a:cs typeface="Calibri" panose="020F0502020204030204" pitchFamily="34" charset="0"/>
              </a:rPr>
              <a:t>Provider agencies to submit rosters and copies of license/certifications/documentation for these provider types:</a:t>
            </a:r>
          </a:p>
          <a:p>
            <a:pPr marL="800100" lvl="1" indent="-342900">
              <a:spcBef>
                <a:spcPts val="0"/>
              </a:spcBef>
              <a:buFont typeface="Calibri" panose="020F0502020204030204" pitchFamily="34" charset="0"/>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Provisionally Licensed Professional Counselor (PLPC)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Calibri" panose="020F0502020204030204" pitchFamily="34" charset="0"/>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Provisionally Licensed Marriage and Family Therapist (PLMFT)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Calibri" panose="020F0502020204030204" pitchFamily="34" charset="0"/>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Licensed Master Social Worker (LMSW)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Calibri" panose="020F0502020204030204" pitchFamily="34" charset="0"/>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Certified Social Worker (CSW)</a:t>
            </a:r>
          </a:p>
          <a:p>
            <a:pPr marL="800100" lvl="1" indent="-342900">
              <a:spcBef>
                <a:spcPts val="0"/>
              </a:spcBef>
              <a:buFont typeface="Calibri" panose="020F0502020204030204" pitchFamily="34" charset="0"/>
              <a:buChar char="•"/>
            </a:pPr>
            <a:r>
              <a:rPr lang="en-US" sz="1400" dirty="0">
                <a:effectLst/>
                <a:latin typeface="Calibri" panose="020F0502020204030204" pitchFamily="34" charset="0"/>
                <a:ea typeface="Times New Roman" panose="02020603050405020304" pitchFamily="18" charset="0"/>
              </a:rPr>
              <a:t>Psychology intern from an American Psychological Association approved internship program</a:t>
            </a:r>
          </a:p>
          <a:p>
            <a:pPr>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Provider agencies must also submit updated roster for PSR staff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We  must receive your completed rosters no later than December 7, 2022. Please submit only your provisionally/certified roster staff using the Organizational Behavioral Health Roster Staff form to SJGanesan@magellanhealth.com</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latin typeface="Calibri" panose="020F0502020204030204" pitchFamily="34" charset="0"/>
              </a:rPr>
              <a:t>CPST services will no longer require a degree modifier</a:t>
            </a:r>
          </a:p>
          <a:p>
            <a:pPr marL="457200" lvl="1">
              <a:spcBef>
                <a:spcPts val="0"/>
              </a:spcBef>
            </a:pPr>
            <a:r>
              <a:rPr lang="en-US" sz="1400" dirty="0">
                <a:latin typeface="Calibri" panose="020F0502020204030204" pitchFamily="34" charset="0"/>
              </a:rPr>
              <a:t>EHR systems will need to be updated</a:t>
            </a:r>
          </a:p>
          <a:p>
            <a:pPr marL="457200" lvl="1">
              <a:spcBef>
                <a:spcPts val="0"/>
              </a:spcBef>
            </a:pPr>
            <a:r>
              <a:rPr lang="en-US" sz="1400" dirty="0">
                <a:latin typeface="Calibri" panose="020F0502020204030204" pitchFamily="34" charset="0"/>
              </a:rPr>
              <a:t>Staff trained</a:t>
            </a:r>
          </a:p>
          <a:p>
            <a:pPr marL="0">
              <a:spcBef>
                <a:spcPts val="0"/>
              </a:spcBef>
            </a:pPr>
            <a:r>
              <a:rPr lang="en-US" sz="1800" dirty="0">
                <a:latin typeface="Calibri" panose="020F0502020204030204" pitchFamily="34" charset="0"/>
              </a:rPr>
              <a:t>Assessments for CPST will require a TG modifier</a:t>
            </a:r>
          </a:p>
          <a:p>
            <a:pPr marL="457200" lvl="1">
              <a:spcBef>
                <a:spcPts val="0"/>
              </a:spcBef>
            </a:pPr>
            <a:r>
              <a:rPr lang="en-US" sz="1400" dirty="0">
                <a:latin typeface="Calibri" panose="020F0502020204030204" pitchFamily="34" charset="0"/>
              </a:rPr>
              <a:t>EHR systems will need to be updated to include TG modifier</a:t>
            </a:r>
            <a:endParaRPr lang="en-US" sz="1400" strike="sngStrike" dirty="0">
              <a:latin typeface="Calibri" panose="020F0502020204030204" pitchFamily="34" charset="0"/>
            </a:endParaRPr>
          </a:p>
          <a:p>
            <a:pPr marL="457200" lvl="1">
              <a:spcBef>
                <a:spcPts val="0"/>
              </a:spcBef>
            </a:pPr>
            <a:r>
              <a:rPr lang="en-US" sz="1400" dirty="0">
                <a:latin typeface="Calibri" panose="020F0502020204030204" pitchFamily="34" charset="0"/>
              </a:rPr>
              <a:t>Claims should be submitted for 1 unit</a:t>
            </a:r>
          </a:p>
          <a:p>
            <a:pPr marL="457200" lvl="1">
              <a:spcBef>
                <a:spcPts val="0"/>
              </a:spcBef>
            </a:pPr>
            <a:r>
              <a:rPr lang="en-US" sz="1400" dirty="0">
                <a:latin typeface="Calibri" panose="020F0502020204030204" pitchFamily="34" charset="0"/>
              </a:rPr>
              <a:t>Staff trained</a:t>
            </a:r>
          </a:p>
          <a:p>
            <a:pPr marL="0" marR="0">
              <a:spcBef>
                <a:spcPts val="0"/>
              </a:spcBef>
              <a:spcAft>
                <a:spcPts val="0"/>
              </a:spcAft>
            </a:pPr>
            <a:r>
              <a:rPr lang="en-US" sz="1800" dirty="0">
                <a:latin typeface="Calibri" panose="020F0502020204030204" pitchFamily="34" charset="0"/>
              </a:rPr>
              <a:t>All Other Assessments will require a degree modifier</a:t>
            </a:r>
          </a:p>
          <a:p>
            <a:pPr marL="457200" lvl="1">
              <a:spcBef>
                <a:spcPts val="0"/>
              </a:spcBef>
            </a:pPr>
            <a:r>
              <a:rPr lang="en-US" sz="1400" dirty="0">
                <a:latin typeface="Calibri" panose="020F0502020204030204" pitchFamily="34" charset="0"/>
              </a:rPr>
              <a:t>EHR systems will need to be updated to include degree/license type modifier</a:t>
            </a:r>
          </a:p>
          <a:p>
            <a:pPr marL="457200" lvl="1">
              <a:spcBef>
                <a:spcPts val="0"/>
              </a:spcBef>
            </a:pPr>
            <a:r>
              <a:rPr lang="en-US" sz="1400" dirty="0">
                <a:latin typeface="Calibri" panose="020F0502020204030204" pitchFamily="34" charset="0"/>
              </a:rPr>
              <a:t>Claims should be submitted with number of units</a:t>
            </a:r>
          </a:p>
          <a:p>
            <a:pPr marL="457200" lvl="1">
              <a:spcBef>
                <a:spcPts val="0"/>
              </a:spcBef>
            </a:pPr>
            <a:r>
              <a:rPr lang="en-US" sz="1400" dirty="0">
                <a:latin typeface="Calibri" panose="020F0502020204030204" pitchFamily="34" charset="0"/>
              </a:rPr>
              <a:t>Staff trained</a:t>
            </a:r>
          </a:p>
          <a:p>
            <a:pPr marL="0">
              <a:spcBef>
                <a:spcPts val="0"/>
              </a:spcBef>
            </a:pPr>
            <a:r>
              <a:rPr lang="en-US" sz="1800" dirty="0">
                <a:latin typeface="Calibri" panose="020F0502020204030204" pitchFamily="34" charset="0"/>
              </a:rPr>
              <a:t>Authorizations</a:t>
            </a:r>
          </a:p>
          <a:p>
            <a:pPr marL="457200" lvl="1">
              <a:spcBef>
                <a:spcPts val="0"/>
              </a:spcBef>
            </a:pPr>
            <a:r>
              <a:rPr lang="en-US" sz="1400" dirty="0">
                <a:latin typeface="Calibri" panose="020F0502020204030204" pitchFamily="34" charset="0"/>
              </a:rPr>
              <a:t>If additional units are needed, follow the Child and Family Team process of submitting a plan of care with strategies supporting the services</a:t>
            </a:r>
          </a:p>
          <a:p>
            <a:pPr marL="457200" lvl="1">
              <a:spcBef>
                <a:spcPts val="0"/>
              </a:spcBef>
            </a:pPr>
            <a:endParaRPr lang="en-US" sz="1400" dirty="0">
              <a:latin typeface="Calibri" panose="020F0502020204030204" pitchFamily="34" charset="0"/>
            </a:endParaRPr>
          </a:p>
          <a:p>
            <a:pPr marL="0" marR="0">
              <a:spcBef>
                <a:spcPts val="0"/>
              </a:spcBef>
              <a:spcAft>
                <a:spcPts val="0"/>
              </a:spcAft>
            </a:pPr>
            <a:endParaRPr lang="en-US" sz="1800"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19</a:t>
            </a:fld>
            <a:endParaRPr lang="en-US" dirty="0"/>
          </a:p>
        </p:txBody>
      </p:sp>
    </p:spTree>
    <p:extLst>
      <p:ext uri="{BB962C8B-B14F-4D97-AF65-F5344CB8AC3E}">
        <p14:creationId xmlns:p14="http://schemas.microsoft.com/office/powerpoint/2010/main" val="32846232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Your Team</a:t>
            </a:r>
          </a:p>
        </p:txBody>
      </p:sp>
      <p:sp>
        <p:nvSpPr>
          <p:cNvPr id="3" name="Slide Number Placeholder 2"/>
          <p:cNvSpPr>
            <a:spLocks noGrp="1"/>
          </p:cNvSpPr>
          <p:nvPr>
            <p:ph type="sldNum" sz="quarter" idx="11"/>
          </p:nvPr>
        </p:nvSpPr>
        <p:spPr/>
        <p:txBody>
          <a:bodyPr/>
          <a:lstStyle/>
          <a:p>
            <a:fld id="{BC8AEE7E-FAD4-4EE3-9D98-D5CFF485C706}" type="slidenum">
              <a:rPr lang="en-US" smtClean="0"/>
              <a:t>2</a:t>
            </a:fld>
            <a:endParaRPr lang="en-US" dirty="0"/>
          </a:p>
        </p:txBody>
      </p:sp>
      <p:sp>
        <p:nvSpPr>
          <p:cNvPr id="5" name="Rectangle 4">
            <a:extLst>
              <a:ext uri="{FF2B5EF4-FFF2-40B4-BE49-F238E27FC236}">
                <a16:creationId xmlns:a16="http://schemas.microsoft.com/office/drawing/2014/main" id="{2DC13E4F-94C8-40C8-A561-C35533593C17}"/>
              </a:ext>
            </a:extLst>
          </p:cNvPr>
          <p:cNvSpPr/>
          <p:nvPr/>
        </p:nvSpPr>
        <p:spPr>
          <a:xfrm>
            <a:off x="327112" y="1173419"/>
            <a:ext cx="2941753" cy="200054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cap="all" dirty="0"/>
              <a:t>Dr. Jamie Hanna, Medical Director</a:t>
            </a:r>
          </a:p>
          <a:p>
            <a:endParaRPr lang="en-US" sz="1400" cap="all" dirty="0">
              <a:cs typeface="Calibri" panose="020F0502020204030204" pitchFamily="34" charset="0"/>
            </a:endParaRPr>
          </a:p>
          <a:p>
            <a:r>
              <a:rPr lang="en-US" sz="1400" cap="all" dirty="0"/>
              <a:t>Brandi Johnston, Clinical director</a:t>
            </a:r>
          </a:p>
          <a:p>
            <a:endParaRPr lang="en-US" b="1" dirty="0">
              <a:solidFill>
                <a:srgbClr val="0070C0"/>
              </a:solidFill>
            </a:endParaRPr>
          </a:p>
          <a:p>
            <a:endParaRPr lang="en-US" cap="all" dirty="0">
              <a:cs typeface="Calibri" panose="020F0502020204030204" pitchFamily="34" charset="0"/>
            </a:endParaRPr>
          </a:p>
          <a:p>
            <a:endParaRPr lang="en-US" cap="all" dirty="0">
              <a:cs typeface="Calibri" panose="020F0502020204030204" pitchFamily="34" charset="0"/>
            </a:endParaRPr>
          </a:p>
        </p:txBody>
      </p:sp>
      <p:grpSp>
        <p:nvGrpSpPr>
          <p:cNvPr id="30" name="Group 29"/>
          <p:cNvGrpSpPr/>
          <p:nvPr/>
        </p:nvGrpSpPr>
        <p:grpSpPr>
          <a:xfrm>
            <a:off x="1559683" y="4682072"/>
            <a:ext cx="9461697" cy="2991867"/>
            <a:chOff x="1559683" y="4682072"/>
            <a:chExt cx="9461697" cy="2991867"/>
          </a:xfrm>
        </p:grpSpPr>
        <p:grpSp>
          <p:nvGrpSpPr>
            <p:cNvPr id="6" name="Group 5">
              <a:extLst>
                <a:ext uri="{FF2B5EF4-FFF2-40B4-BE49-F238E27FC236}">
                  <a16:creationId xmlns:a16="http://schemas.microsoft.com/office/drawing/2014/main" id="{E45C753D-3F0A-4A02-87D9-370F0F4E757F}"/>
                </a:ext>
              </a:extLst>
            </p:cNvPr>
            <p:cNvGrpSpPr>
              <a:grpSpLocks noChangeAspect="1"/>
            </p:cNvGrpSpPr>
            <p:nvPr/>
          </p:nvGrpSpPr>
          <p:grpSpPr bwMode="auto">
            <a:xfrm>
              <a:off x="4150719" y="4682072"/>
              <a:ext cx="4119271" cy="2991867"/>
              <a:chOff x="-1" y="67"/>
              <a:chExt cx="5762" cy="4185"/>
            </a:xfrm>
          </p:grpSpPr>
          <p:sp>
            <p:nvSpPr>
              <p:cNvPr id="20" name="Freeform 19">
                <a:extLst>
                  <a:ext uri="{FF2B5EF4-FFF2-40B4-BE49-F238E27FC236}">
                    <a16:creationId xmlns:a16="http://schemas.microsoft.com/office/drawing/2014/main" id="{436D2DAE-41AB-4413-97E2-A67A67ECAA45}"/>
                  </a:ext>
                </a:extLst>
              </p:cNvPr>
              <p:cNvSpPr>
                <a:spLocks/>
              </p:cNvSpPr>
              <p:nvPr/>
            </p:nvSpPr>
            <p:spPr bwMode="auto">
              <a:xfrm>
                <a:off x="-1" y="1293"/>
                <a:ext cx="1248" cy="2959"/>
              </a:xfrm>
              <a:custGeom>
                <a:avLst/>
                <a:gdLst>
                  <a:gd name="T0" fmla="*/ 315 w 1041"/>
                  <a:gd name="T1" fmla="*/ 825 h 2466"/>
                  <a:gd name="T2" fmla="*/ 315 w 1041"/>
                  <a:gd name="T3" fmla="*/ 2349 h 2466"/>
                  <a:gd name="T4" fmla="*/ 432 w 1041"/>
                  <a:gd name="T5" fmla="*/ 2466 h 2466"/>
                  <a:gd name="T6" fmla="*/ 549 w 1041"/>
                  <a:gd name="T7" fmla="*/ 2349 h 2466"/>
                  <a:gd name="T8" fmla="*/ 549 w 1041"/>
                  <a:gd name="T9" fmla="*/ 1493 h 2466"/>
                  <a:gd name="T10" fmla="*/ 593 w 1041"/>
                  <a:gd name="T11" fmla="*/ 1493 h 2466"/>
                  <a:gd name="T12" fmla="*/ 593 w 1041"/>
                  <a:gd name="T13" fmla="*/ 2349 h 2466"/>
                  <a:gd name="T14" fmla="*/ 711 w 1041"/>
                  <a:gd name="T15" fmla="*/ 2466 h 2466"/>
                  <a:gd name="T16" fmla="*/ 828 w 1041"/>
                  <a:gd name="T17" fmla="*/ 2349 h 2466"/>
                  <a:gd name="T18" fmla="*/ 828 w 1041"/>
                  <a:gd name="T19" fmla="*/ 825 h 2466"/>
                  <a:gd name="T20" fmla="*/ 968 w 1041"/>
                  <a:gd name="T21" fmla="*/ 709 h 2466"/>
                  <a:gd name="T22" fmla="*/ 1041 w 1041"/>
                  <a:gd name="T23" fmla="*/ 598 h 2466"/>
                  <a:gd name="T24" fmla="*/ 1041 w 1041"/>
                  <a:gd name="T25" fmla="*/ 521 h 2466"/>
                  <a:gd name="T26" fmla="*/ 941 w 1041"/>
                  <a:gd name="T27" fmla="*/ 445 h 2466"/>
                  <a:gd name="T28" fmla="*/ 851 w 1041"/>
                  <a:gd name="T29" fmla="*/ 612 h 2466"/>
                  <a:gd name="T30" fmla="*/ 765 w 1041"/>
                  <a:gd name="T31" fmla="*/ 686 h 2466"/>
                  <a:gd name="T32" fmla="*/ 741 w 1041"/>
                  <a:gd name="T33" fmla="*/ 698 h 2466"/>
                  <a:gd name="T34" fmla="*/ 401 w 1041"/>
                  <a:gd name="T35" fmla="*/ 698 h 2466"/>
                  <a:gd name="T36" fmla="*/ 273 w 1041"/>
                  <a:gd name="T37" fmla="*/ 588 h 2466"/>
                  <a:gd name="T38" fmla="*/ 152 w 1041"/>
                  <a:gd name="T39" fmla="*/ 103 h 2466"/>
                  <a:gd name="T40" fmla="*/ 153 w 1041"/>
                  <a:gd name="T41" fmla="*/ 78 h 2466"/>
                  <a:gd name="T42" fmla="*/ 78 w 1041"/>
                  <a:gd name="T43" fmla="*/ 1 h 2466"/>
                  <a:gd name="T44" fmla="*/ 1 w 1041"/>
                  <a:gd name="T45" fmla="*/ 75 h 2466"/>
                  <a:gd name="T46" fmla="*/ 1 w 1041"/>
                  <a:gd name="T47" fmla="*/ 103 h 2466"/>
                  <a:gd name="T48" fmla="*/ 175 w 1041"/>
                  <a:gd name="T49" fmla="*/ 709 h 2466"/>
                  <a:gd name="T50" fmla="*/ 315 w 1041"/>
                  <a:gd name="T51" fmla="*/ 825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1" h="2466">
                    <a:moveTo>
                      <a:pt x="315" y="825"/>
                    </a:moveTo>
                    <a:cubicBezTo>
                      <a:pt x="315" y="2349"/>
                      <a:pt x="315" y="2349"/>
                      <a:pt x="315" y="2349"/>
                    </a:cubicBezTo>
                    <a:cubicBezTo>
                      <a:pt x="315" y="2414"/>
                      <a:pt x="367" y="2466"/>
                      <a:pt x="432" y="2466"/>
                    </a:cubicBezTo>
                    <a:cubicBezTo>
                      <a:pt x="497" y="2466"/>
                      <a:pt x="549" y="2414"/>
                      <a:pt x="549" y="2349"/>
                    </a:cubicBezTo>
                    <a:cubicBezTo>
                      <a:pt x="549" y="1493"/>
                      <a:pt x="549" y="1493"/>
                      <a:pt x="549" y="1493"/>
                    </a:cubicBezTo>
                    <a:cubicBezTo>
                      <a:pt x="593" y="1493"/>
                      <a:pt x="593" y="1493"/>
                      <a:pt x="593" y="1493"/>
                    </a:cubicBezTo>
                    <a:cubicBezTo>
                      <a:pt x="593" y="2349"/>
                      <a:pt x="593" y="2349"/>
                      <a:pt x="593" y="2349"/>
                    </a:cubicBezTo>
                    <a:cubicBezTo>
                      <a:pt x="593" y="2414"/>
                      <a:pt x="646" y="2466"/>
                      <a:pt x="711" y="2466"/>
                    </a:cubicBezTo>
                    <a:cubicBezTo>
                      <a:pt x="775" y="2466"/>
                      <a:pt x="828" y="2414"/>
                      <a:pt x="828" y="2349"/>
                    </a:cubicBezTo>
                    <a:cubicBezTo>
                      <a:pt x="828" y="825"/>
                      <a:pt x="828" y="825"/>
                      <a:pt x="828" y="825"/>
                    </a:cubicBezTo>
                    <a:cubicBezTo>
                      <a:pt x="866" y="805"/>
                      <a:pt x="917" y="770"/>
                      <a:pt x="968" y="709"/>
                    </a:cubicBezTo>
                    <a:cubicBezTo>
                      <a:pt x="993" y="679"/>
                      <a:pt x="1018" y="642"/>
                      <a:pt x="1041" y="598"/>
                    </a:cubicBezTo>
                    <a:cubicBezTo>
                      <a:pt x="1041" y="521"/>
                      <a:pt x="1041" y="521"/>
                      <a:pt x="1041" y="521"/>
                    </a:cubicBezTo>
                    <a:cubicBezTo>
                      <a:pt x="1012" y="503"/>
                      <a:pt x="977" y="478"/>
                      <a:pt x="941" y="445"/>
                    </a:cubicBezTo>
                    <a:cubicBezTo>
                      <a:pt x="915" y="521"/>
                      <a:pt x="882" y="574"/>
                      <a:pt x="851" y="612"/>
                    </a:cubicBezTo>
                    <a:cubicBezTo>
                      <a:pt x="819" y="651"/>
                      <a:pt x="787" y="673"/>
                      <a:pt x="765" y="686"/>
                    </a:cubicBezTo>
                    <a:cubicBezTo>
                      <a:pt x="755" y="692"/>
                      <a:pt x="747" y="695"/>
                      <a:pt x="741" y="698"/>
                    </a:cubicBezTo>
                    <a:cubicBezTo>
                      <a:pt x="401" y="698"/>
                      <a:pt x="401" y="698"/>
                      <a:pt x="401" y="698"/>
                    </a:cubicBezTo>
                    <a:cubicBezTo>
                      <a:pt x="381" y="689"/>
                      <a:pt x="327" y="663"/>
                      <a:pt x="273" y="588"/>
                    </a:cubicBezTo>
                    <a:cubicBezTo>
                      <a:pt x="214" y="505"/>
                      <a:pt x="153" y="360"/>
                      <a:pt x="152" y="103"/>
                    </a:cubicBezTo>
                    <a:cubicBezTo>
                      <a:pt x="152" y="95"/>
                      <a:pt x="153" y="86"/>
                      <a:pt x="153" y="78"/>
                    </a:cubicBezTo>
                    <a:cubicBezTo>
                      <a:pt x="153" y="36"/>
                      <a:pt x="120" y="1"/>
                      <a:pt x="78" y="1"/>
                    </a:cubicBezTo>
                    <a:cubicBezTo>
                      <a:pt x="36" y="0"/>
                      <a:pt x="2" y="33"/>
                      <a:pt x="1" y="75"/>
                    </a:cubicBezTo>
                    <a:cubicBezTo>
                      <a:pt x="1" y="85"/>
                      <a:pt x="1" y="94"/>
                      <a:pt x="1" y="103"/>
                    </a:cubicBezTo>
                    <a:cubicBezTo>
                      <a:pt x="0" y="412"/>
                      <a:pt x="83" y="600"/>
                      <a:pt x="175" y="709"/>
                    </a:cubicBezTo>
                    <a:cubicBezTo>
                      <a:pt x="225" y="770"/>
                      <a:pt x="277" y="805"/>
                      <a:pt x="315" y="82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Oval 20">
                <a:extLst>
                  <a:ext uri="{FF2B5EF4-FFF2-40B4-BE49-F238E27FC236}">
                    <a16:creationId xmlns:a16="http://schemas.microsoft.com/office/drawing/2014/main" id="{9818FE1B-4C81-450F-B824-79A6F38B2B05}"/>
                  </a:ext>
                </a:extLst>
              </p:cNvPr>
              <p:cNvSpPr>
                <a:spLocks noChangeArrowheads="1"/>
              </p:cNvSpPr>
              <p:nvPr/>
            </p:nvSpPr>
            <p:spPr bwMode="auto">
              <a:xfrm>
                <a:off x="428" y="1554"/>
                <a:ext cx="512" cy="51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1">
                <a:extLst>
                  <a:ext uri="{FF2B5EF4-FFF2-40B4-BE49-F238E27FC236}">
                    <a16:creationId xmlns:a16="http://schemas.microsoft.com/office/drawing/2014/main" id="{C3302E24-A4E9-4D2A-AC62-0DE1065F7CAD}"/>
                  </a:ext>
                </a:extLst>
              </p:cNvPr>
              <p:cNvSpPr>
                <a:spLocks/>
              </p:cNvSpPr>
              <p:nvPr/>
            </p:nvSpPr>
            <p:spPr bwMode="auto">
              <a:xfrm>
                <a:off x="857" y="690"/>
                <a:ext cx="1460" cy="3562"/>
              </a:xfrm>
              <a:custGeom>
                <a:avLst/>
                <a:gdLst>
                  <a:gd name="T0" fmla="*/ 378 w 1217"/>
                  <a:gd name="T1" fmla="*/ 993 h 2969"/>
                  <a:gd name="T2" fmla="*/ 378 w 1217"/>
                  <a:gd name="T3" fmla="*/ 2828 h 2969"/>
                  <a:gd name="T4" fmla="*/ 520 w 1217"/>
                  <a:gd name="T5" fmla="*/ 2969 h 2969"/>
                  <a:gd name="T6" fmla="*/ 661 w 1217"/>
                  <a:gd name="T7" fmla="*/ 2828 h 2969"/>
                  <a:gd name="T8" fmla="*/ 661 w 1217"/>
                  <a:gd name="T9" fmla="*/ 1797 h 2969"/>
                  <a:gd name="T10" fmla="*/ 714 w 1217"/>
                  <a:gd name="T11" fmla="*/ 1797 h 2969"/>
                  <a:gd name="T12" fmla="*/ 714 w 1217"/>
                  <a:gd name="T13" fmla="*/ 2828 h 2969"/>
                  <a:gd name="T14" fmla="*/ 855 w 1217"/>
                  <a:gd name="T15" fmla="*/ 2969 h 2969"/>
                  <a:gd name="T16" fmla="*/ 996 w 1217"/>
                  <a:gd name="T17" fmla="*/ 2828 h 2969"/>
                  <a:gd name="T18" fmla="*/ 996 w 1217"/>
                  <a:gd name="T19" fmla="*/ 993 h 2969"/>
                  <a:gd name="T20" fmla="*/ 1165 w 1217"/>
                  <a:gd name="T21" fmla="*/ 854 h 2969"/>
                  <a:gd name="T22" fmla="*/ 1217 w 1217"/>
                  <a:gd name="T23" fmla="*/ 783 h 2969"/>
                  <a:gd name="T24" fmla="*/ 1217 w 1217"/>
                  <a:gd name="T25" fmla="*/ 708 h 2969"/>
                  <a:gd name="T26" fmla="*/ 1101 w 1217"/>
                  <a:gd name="T27" fmla="*/ 614 h 2969"/>
                  <a:gd name="T28" fmla="*/ 1024 w 1217"/>
                  <a:gd name="T29" fmla="*/ 737 h 2969"/>
                  <a:gd name="T30" fmla="*/ 920 w 1217"/>
                  <a:gd name="T31" fmla="*/ 826 h 2969"/>
                  <a:gd name="T32" fmla="*/ 892 w 1217"/>
                  <a:gd name="T33" fmla="*/ 840 h 2969"/>
                  <a:gd name="T34" fmla="*/ 483 w 1217"/>
                  <a:gd name="T35" fmla="*/ 840 h 2969"/>
                  <a:gd name="T36" fmla="*/ 328 w 1217"/>
                  <a:gd name="T37" fmla="*/ 708 h 2969"/>
                  <a:gd name="T38" fmla="*/ 183 w 1217"/>
                  <a:gd name="T39" fmla="*/ 124 h 2969"/>
                  <a:gd name="T40" fmla="*/ 183 w 1217"/>
                  <a:gd name="T41" fmla="*/ 94 h 2969"/>
                  <a:gd name="T42" fmla="*/ 94 w 1217"/>
                  <a:gd name="T43" fmla="*/ 1 h 2969"/>
                  <a:gd name="T44" fmla="*/ 1 w 1217"/>
                  <a:gd name="T45" fmla="*/ 90 h 2969"/>
                  <a:gd name="T46" fmla="*/ 0 w 1217"/>
                  <a:gd name="T47" fmla="*/ 124 h 2969"/>
                  <a:gd name="T48" fmla="*/ 210 w 1217"/>
                  <a:gd name="T49" fmla="*/ 854 h 2969"/>
                  <a:gd name="T50" fmla="*/ 378 w 1217"/>
                  <a:gd name="T51" fmla="*/ 993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7" h="2969">
                    <a:moveTo>
                      <a:pt x="378" y="993"/>
                    </a:moveTo>
                    <a:cubicBezTo>
                      <a:pt x="378" y="2828"/>
                      <a:pt x="378" y="2828"/>
                      <a:pt x="378" y="2828"/>
                    </a:cubicBezTo>
                    <a:cubicBezTo>
                      <a:pt x="378" y="2906"/>
                      <a:pt x="442" y="2969"/>
                      <a:pt x="520" y="2969"/>
                    </a:cubicBezTo>
                    <a:cubicBezTo>
                      <a:pt x="598" y="2969"/>
                      <a:pt x="661" y="2906"/>
                      <a:pt x="661" y="2828"/>
                    </a:cubicBezTo>
                    <a:cubicBezTo>
                      <a:pt x="661" y="1797"/>
                      <a:pt x="661" y="1797"/>
                      <a:pt x="661" y="1797"/>
                    </a:cubicBezTo>
                    <a:cubicBezTo>
                      <a:pt x="714" y="1797"/>
                      <a:pt x="714" y="1797"/>
                      <a:pt x="714" y="1797"/>
                    </a:cubicBezTo>
                    <a:cubicBezTo>
                      <a:pt x="714" y="2828"/>
                      <a:pt x="714" y="2828"/>
                      <a:pt x="714" y="2828"/>
                    </a:cubicBezTo>
                    <a:cubicBezTo>
                      <a:pt x="714" y="2906"/>
                      <a:pt x="777" y="2969"/>
                      <a:pt x="855" y="2969"/>
                    </a:cubicBezTo>
                    <a:cubicBezTo>
                      <a:pt x="933" y="2969"/>
                      <a:pt x="996" y="2906"/>
                      <a:pt x="996" y="2828"/>
                    </a:cubicBezTo>
                    <a:cubicBezTo>
                      <a:pt x="996" y="993"/>
                      <a:pt x="996" y="993"/>
                      <a:pt x="996" y="993"/>
                    </a:cubicBezTo>
                    <a:cubicBezTo>
                      <a:pt x="1042" y="969"/>
                      <a:pt x="1104" y="927"/>
                      <a:pt x="1165" y="854"/>
                    </a:cubicBezTo>
                    <a:cubicBezTo>
                      <a:pt x="1182" y="833"/>
                      <a:pt x="1200" y="809"/>
                      <a:pt x="1217" y="783"/>
                    </a:cubicBezTo>
                    <a:cubicBezTo>
                      <a:pt x="1217" y="708"/>
                      <a:pt x="1217" y="708"/>
                      <a:pt x="1217" y="708"/>
                    </a:cubicBezTo>
                    <a:cubicBezTo>
                      <a:pt x="1182" y="685"/>
                      <a:pt x="1142" y="654"/>
                      <a:pt x="1101" y="614"/>
                    </a:cubicBezTo>
                    <a:cubicBezTo>
                      <a:pt x="1077" y="666"/>
                      <a:pt x="1050" y="706"/>
                      <a:pt x="1024" y="737"/>
                    </a:cubicBezTo>
                    <a:cubicBezTo>
                      <a:pt x="985" y="784"/>
                      <a:pt x="947" y="811"/>
                      <a:pt x="920" y="826"/>
                    </a:cubicBezTo>
                    <a:cubicBezTo>
                      <a:pt x="908" y="833"/>
                      <a:pt x="899" y="837"/>
                      <a:pt x="892" y="840"/>
                    </a:cubicBezTo>
                    <a:cubicBezTo>
                      <a:pt x="483" y="840"/>
                      <a:pt x="483" y="840"/>
                      <a:pt x="483" y="840"/>
                    </a:cubicBezTo>
                    <a:cubicBezTo>
                      <a:pt x="458" y="830"/>
                      <a:pt x="393" y="798"/>
                      <a:pt x="328" y="708"/>
                    </a:cubicBezTo>
                    <a:cubicBezTo>
                      <a:pt x="257" y="609"/>
                      <a:pt x="183" y="434"/>
                      <a:pt x="183" y="124"/>
                    </a:cubicBezTo>
                    <a:cubicBezTo>
                      <a:pt x="183" y="114"/>
                      <a:pt x="183" y="104"/>
                      <a:pt x="183" y="94"/>
                    </a:cubicBezTo>
                    <a:cubicBezTo>
                      <a:pt x="184" y="43"/>
                      <a:pt x="144" y="2"/>
                      <a:pt x="94" y="1"/>
                    </a:cubicBezTo>
                    <a:cubicBezTo>
                      <a:pt x="43" y="0"/>
                      <a:pt x="2" y="40"/>
                      <a:pt x="1" y="90"/>
                    </a:cubicBezTo>
                    <a:cubicBezTo>
                      <a:pt x="0" y="102"/>
                      <a:pt x="0" y="113"/>
                      <a:pt x="0" y="124"/>
                    </a:cubicBezTo>
                    <a:cubicBezTo>
                      <a:pt x="0" y="496"/>
                      <a:pt x="100" y="722"/>
                      <a:pt x="210" y="854"/>
                    </a:cubicBezTo>
                    <a:cubicBezTo>
                      <a:pt x="271" y="927"/>
                      <a:pt x="333" y="969"/>
                      <a:pt x="378" y="99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Oval 22">
                <a:extLst>
                  <a:ext uri="{FF2B5EF4-FFF2-40B4-BE49-F238E27FC236}">
                    <a16:creationId xmlns:a16="http://schemas.microsoft.com/office/drawing/2014/main" id="{CF60DFD4-74CA-41B5-B757-BA38EE2C5CBB}"/>
                  </a:ext>
                </a:extLst>
              </p:cNvPr>
              <p:cNvSpPr>
                <a:spLocks noChangeArrowheads="1"/>
              </p:cNvSpPr>
              <p:nvPr/>
            </p:nvSpPr>
            <p:spPr bwMode="auto">
              <a:xfrm>
                <a:off x="1373" y="1003"/>
                <a:ext cx="617" cy="61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3">
                <a:extLst>
                  <a:ext uri="{FF2B5EF4-FFF2-40B4-BE49-F238E27FC236}">
                    <a16:creationId xmlns:a16="http://schemas.microsoft.com/office/drawing/2014/main" id="{11618167-F923-438E-98B1-B9F3FD57D256}"/>
                  </a:ext>
                </a:extLst>
              </p:cNvPr>
              <p:cNvSpPr>
                <a:spLocks/>
              </p:cNvSpPr>
              <p:nvPr/>
            </p:nvSpPr>
            <p:spPr bwMode="auto">
              <a:xfrm>
                <a:off x="4513" y="1293"/>
                <a:ext cx="1248" cy="2959"/>
              </a:xfrm>
              <a:custGeom>
                <a:avLst/>
                <a:gdLst>
                  <a:gd name="T0" fmla="*/ 300 w 1041"/>
                  <a:gd name="T1" fmla="*/ 698 h 2466"/>
                  <a:gd name="T2" fmla="*/ 276 w 1041"/>
                  <a:gd name="T3" fmla="*/ 686 h 2466"/>
                  <a:gd name="T4" fmla="*/ 190 w 1041"/>
                  <a:gd name="T5" fmla="*/ 612 h 2466"/>
                  <a:gd name="T6" fmla="*/ 100 w 1041"/>
                  <a:gd name="T7" fmla="*/ 445 h 2466"/>
                  <a:gd name="T8" fmla="*/ 0 w 1041"/>
                  <a:gd name="T9" fmla="*/ 521 h 2466"/>
                  <a:gd name="T10" fmla="*/ 0 w 1041"/>
                  <a:gd name="T11" fmla="*/ 598 h 2466"/>
                  <a:gd name="T12" fmla="*/ 73 w 1041"/>
                  <a:gd name="T13" fmla="*/ 709 h 2466"/>
                  <a:gd name="T14" fmla="*/ 213 w 1041"/>
                  <a:gd name="T15" fmla="*/ 825 h 2466"/>
                  <a:gd name="T16" fmla="*/ 213 w 1041"/>
                  <a:gd name="T17" fmla="*/ 2349 h 2466"/>
                  <a:gd name="T18" fmla="*/ 330 w 1041"/>
                  <a:gd name="T19" fmla="*/ 2466 h 2466"/>
                  <a:gd name="T20" fmla="*/ 448 w 1041"/>
                  <a:gd name="T21" fmla="*/ 2349 h 2466"/>
                  <a:gd name="T22" fmla="*/ 448 w 1041"/>
                  <a:gd name="T23" fmla="*/ 1493 h 2466"/>
                  <a:gd name="T24" fmla="*/ 492 w 1041"/>
                  <a:gd name="T25" fmla="*/ 1493 h 2466"/>
                  <a:gd name="T26" fmla="*/ 492 w 1041"/>
                  <a:gd name="T27" fmla="*/ 2349 h 2466"/>
                  <a:gd name="T28" fmla="*/ 609 w 1041"/>
                  <a:gd name="T29" fmla="*/ 2466 h 2466"/>
                  <a:gd name="T30" fmla="*/ 726 w 1041"/>
                  <a:gd name="T31" fmla="*/ 2349 h 2466"/>
                  <a:gd name="T32" fmla="*/ 726 w 1041"/>
                  <a:gd name="T33" fmla="*/ 825 h 2466"/>
                  <a:gd name="T34" fmla="*/ 866 w 1041"/>
                  <a:gd name="T35" fmla="*/ 709 h 2466"/>
                  <a:gd name="T36" fmla="*/ 1040 w 1041"/>
                  <a:gd name="T37" fmla="*/ 103 h 2466"/>
                  <a:gd name="T38" fmla="*/ 1040 w 1041"/>
                  <a:gd name="T39" fmla="*/ 75 h 2466"/>
                  <a:gd name="T40" fmla="*/ 963 w 1041"/>
                  <a:gd name="T41" fmla="*/ 1 h 2466"/>
                  <a:gd name="T42" fmla="*/ 888 w 1041"/>
                  <a:gd name="T43" fmla="*/ 78 h 2466"/>
                  <a:gd name="T44" fmla="*/ 888 w 1041"/>
                  <a:gd name="T45" fmla="*/ 103 h 2466"/>
                  <a:gd name="T46" fmla="*/ 768 w 1041"/>
                  <a:gd name="T47" fmla="*/ 588 h 2466"/>
                  <a:gd name="T48" fmla="*/ 640 w 1041"/>
                  <a:gd name="T49" fmla="*/ 698 h 2466"/>
                  <a:gd name="T50" fmla="*/ 300 w 1041"/>
                  <a:gd name="T51" fmla="*/ 698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1" h="2466">
                    <a:moveTo>
                      <a:pt x="300" y="698"/>
                    </a:moveTo>
                    <a:cubicBezTo>
                      <a:pt x="294" y="695"/>
                      <a:pt x="286" y="692"/>
                      <a:pt x="276" y="686"/>
                    </a:cubicBezTo>
                    <a:cubicBezTo>
                      <a:pt x="254" y="673"/>
                      <a:pt x="222" y="651"/>
                      <a:pt x="190" y="612"/>
                    </a:cubicBezTo>
                    <a:cubicBezTo>
                      <a:pt x="158" y="574"/>
                      <a:pt x="126" y="521"/>
                      <a:pt x="100" y="445"/>
                    </a:cubicBezTo>
                    <a:cubicBezTo>
                      <a:pt x="64" y="478"/>
                      <a:pt x="29" y="503"/>
                      <a:pt x="0" y="521"/>
                    </a:cubicBezTo>
                    <a:cubicBezTo>
                      <a:pt x="0" y="598"/>
                      <a:pt x="0" y="598"/>
                      <a:pt x="0" y="598"/>
                    </a:cubicBezTo>
                    <a:cubicBezTo>
                      <a:pt x="23" y="642"/>
                      <a:pt x="48" y="679"/>
                      <a:pt x="73" y="709"/>
                    </a:cubicBezTo>
                    <a:cubicBezTo>
                      <a:pt x="124" y="770"/>
                      <a:pt x="175" y="805"/>
                      <a:pt x="213" y="825"/>
                    </a:cubicBezTo>
                    <a:cubicBezTo>
                      <a:pt x="213" y="2349"/>
                      <a:pt x="213" y="2349"/>
                      <a:pt x="213" y="2349"/>
                    </a:cubicBezTo>
                    <a:cubicBezTo>
                      <a:pt x="213" y="2414"/>
                      <a:pt x="266" y="2466"/>
                      <a:pt x="330" y="2466"/>
                    </a:cubicBezTo>
                    <a:cubicBezTo>
                      <a:pt x="395" y="2466"/>
                      <a:pt x="448" y="2414"/>
                      <a:pt x="448" y="2349"/>
                    </a:cubicBezTo>
                    <a:cubicBezTo>
                      <a:pt x="448" y="1493"/>
                      <a:pt x="448" y="1493"/>
                      <a:pt x="448" y="1493"/>
                    </a:cubicBezTo>
                    <a:cubicBezTo>
                      <a:pt x="492" y="1493"/>
                      <a:pt x="492" y="1493"/>
                      <a:pt x="492" y="1493"/>
                    </a:cubicBezTo>
                    <a:cubicBezTo>
                      <a:pt x="492" y="2349"/>
                      <a:pt x="492" y="2349"/>
                      <a:pt x="492" y="2349"/>
                    </a:cubicBezTo>
                    <a:cubicBezTo>
                      <a:pt x="492" y="2414"/>
                      <a:pt x="544" y="2466"/>
                      <a:pt x="609" y="2466"/>
                    </a:cubicBezTo>
                    <a:cubicBezTo>
                      <a:pt x="674" y="2466"/>
                      <a:pt x="726" y="2414"/>
                      <a:pt x="726" y="2349"/>
                    </a:cubicBezTo>
                    <a:cubicBezTo>
                      <a:pt x="726" y="825"/>
                      <a:pt x="726" y="825"/>
                      <a:pt x="726" y="825"/>
                    </a:cubicBezTo>
                    <a:cubicBezTo>
                      <a:pt x="764" y="805"/>
                      <a:pt x="816" y="770"/>
                      <a:pt x="866" y="709"/>
                    </a:cubicBezTo>
                    <a:cubicBezTo>
                      <a:pt x="958" y="600"/>
                      <a:pt x="1041" y="412"/>
                      <a:pt x="1040" y="103"/>
                    </a:cubicBezTo>
                    <a:cubicBezTo>
                      <a:pt x="1040" y="94"/>
                      <a:pt x="1040" y="85"/>
                      <a:pt x="1040" y="75"/>
                    </a:cubicBezTo>
                    <a:cubicBezTo>
                      <a:pt x="1039" y="33"/>
                      <a:pt x="1005" y="0"/>
                      <a:pt x="963" y="1"/>
                    </a:cubicBezTo>
                    <a:cubicBezTo>
                      <a:pt x="921" y="1"/>
                      <a:pt x="888" y="36"/>
                      <a:pt x="888" y="78"/>
                    </a:cubicBezTo>
                    <a:cubicBezTo>
                      <a:pt x="888" y="86"/>
                      <a:pt x="888" y="95"/>
                      <a:pt x="888" y="103"/>
                    </a:cubicBezTo>
                    <a:cubicBezTo>
                      <a:pt x="888" y="360"/>
                      <a:pt x="827" y="505"/>
                      <a:pt x="768" y="588"/>
                    </a:cubicBezTo>
                    <a:cubicBezTo>
                      <a:pt x="714" y="663"/>
                      <a:pt x="660" y="689"/>
                      <a:pt x="640" y="698"/>
                    </a:cubicBezTo>
                    <a:lnTo>
                      <a:pt x="300" y="69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Oval 24">
                <a:extLst>
                  <a:ext uri="{FF2B5EF4-FFF2-40B4-BE49-F238E27FC236}">
                    <a16:creationId xmlns:a16="http://schemas.microsoft.com/office/drawing/2014/main" id="{B3081FAE-1081-4341-AC80-08970EBC0CDE}"/>
                  </a:ext>
                </a:extLst>
              </p:cNvPr>
              <p:cNvSpPr>
                <a:spLocks noChangeArrowheads="1"/>
              </p:cNvSpPr>
              <p:nvPr/>
            </p:nvSpPr>
            <p:spPr bwMode="auto">
              <a:xfrm>
                <a:off x="4820" y="1554"/>
                <a:ext cx="512" cy="51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5">
                <a:extLst>
                  <a:ext uri="{FF2B5EF4-FFF2-40B4-BE49-F238E27FC236}">
                    <a16:creationId xmlns:a16="http://schemas.microsoft.com/office/drawing/2014/main" id="{231DDC2C-5059-4D3F-83C8-9AC267AAF784}"/>
                  </a:ext>
                </a:extLst>
              </p:cNvPr>
              <p:cNvSpPr>
                <a:spLocks/>
              </p:cNvSpPr>
              <p:nvPr/>
            </p:nvSpPr>
            <p:spPr bwMode="auto">
              <a:xfrm>
                <a:off x="3443" y="690"/>
                <a:ext cx="1459" cy="3562"/>
              </a:xfrm>
              <a:custGeom>
                <a:avLst/>
                <a:gdLst>
                  <a:gd name="T0" fmla="*/ 325 w 1217"/>
                  <a:gd name="T1" fmla="*/ 840 h 2969"/>
                  <a:gd name="T2" fmla="*/ 297 w 1217"/>
                  <a:gd name="T3" fmla="*/ 826 h 2969"/>
                  <a:gd name="T4" fmla="*/ 192 w 1217"/>
                  <a:gd name="T5" fmla="*/ 737 h 2969"/>
                  <a:gd name="T6" fmla="*/ 116 w 1217"/>
                  <a:gd name="T7" fmla="*/ 614 h 2969"/>
                  <a:gd name="T8" fmla="*/ 0 w 1217"/>
                  <a:gd name="T9" fmla="*/ 708 h 2969"/>
                  <a:gd name="T10" fmla="*/ 0 w 1217"/>
                  <a:gd name="T11" fmla="*/ 783 h 2969"/>
                  <a:gd name="T12" fmla="*/ 52 w 1217"/>
                  <a:gd name="T13" fmla="*/ 854 h 2969"/>
                  <a:gd name="T14" fmla="*/ 221 w 1217"/>
                  <a:gd name="T15" fmla="*/ 993 h 2969"/>
                  <a:gd name="T16" fmla="*/ 221 w 1217"/>
                  <a:gd name="T17" fmla="*/ 2828 h 2969"/>
                  <a:gd name="T18" fmla="*/ 362 w 1217"/>
                  <a:gd name="T19" fmla="*/ 2969 h 2969"/>
                  <a:gd name="T20" fmla="*/ 503 w 1217"/>
                  <a:gd name="T21" fmla="*/ 2828 h 2969"/>
                  <a:gd name="T22" fmla="*/ 503 w 1217"/>
                  <a:gd name="T23" fmla="*/ 1797 h 2969"/>
                  <a:gd name="T24" fmla="*/ 556 w 1217"/>
                  <a:gd name="T25" fmla="*/ 1797 h 2969"/>
                  <a:gd name="T26" fmla="*/ 556 w 1217"/>
                  <a:gd name="T27" fmla="*/ 2828 h 2969"/>
                  <a:gd name="T28" fmla="*/ 697 w 1217"/>
                  <a:gd name="T29" fmla="*/ 2969 h 2969"/>
                  <a:gd name="T30" fmla="*/ 838 w 1217"/>
                  <a:gd name="T31" fmla="*/ 2828 h 2969"/>
                  <a:gd name="T32" fmla="*/ 838 w 1217"/>
                  <a:gd name="T33" fmla="*/ 993 h 2969"/>
                  <a:gd name="T34" fmla="*/ 1007 w 1217"/>
                  <a:gd name="T35" fmla="*/ 854 h 2969"/>
                  <a:gd name="T36" fmla="*/ 1217 w 1217"/>
                  <a:gd name="T37" fmla="*/ 124 h 2969"/>
                  <a:gd name="T38" fmla="*/ 1216 w 1217"/>
                  <a:gd name="T39" fmla="*/ 90 h 2969"/>
                  <a:gd name="T40" fmla="*/ 1123 w 1217"/>
                  <a:gd name="T41" fmla="*/ 1 h 2969"/>
                  <a:gd name="T42" fmla="*/ 1034 w 1217"/>
                  <a:gd name="T43" fmla="*/ 94 h 2969"/>
                  <a:gd name="T44" fmla="*/ 1034 w 1217"/>
                  <a:gd name="T45" fmla="*/ 124 h 2969"/>
                  <a:gd name="T46" fmla="*/ 889 w 1217"/>
                  <a:gd name="T47" fmla="*/ 708 h 2969"/>
                  <a:gd name="T48" fmla="*/ 734 w 1217"/>
                  <a:gd name="T49" fmla="*/ 840 h 2969"/>
                  <a:gd name="T50" fmla="*/ 325 w 1217"/>
                  <a:gd name="T51" fmla="*/ 840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7" h="2969">
                    <a:moveTo>
                      <a:pt x="325" y="840"/>
                    </a:moveTo>
                    <a:cubicBezTo>
                      <a:pt x="318" y="837"/>
                      <a:pt x="309" y="833"/>
                      <a:pt x="297" y="826"/>
                    </a:cubicBezTo>
                    <a:cubicBezTo>
                      <a:pt x="270" y="811"/>
                      <a:pt x="232" y="784"/>
                      <a:pt x="192" y="737"/>
                    </a:cubicBezTo>
                    <a:cubicBezTo>
                      <a:pt x="167" y="706"/>
                      <a:pt x="140" y="666"/>
                      <a:pt x="116" y="614"/>
                    </a:cubicBezTo>
                    <a:cubicBezTo>
                      <a:pt x="75" y="654"/>
                      <a:pt x="35" y="685"/>
                      <a:pt x="0" y="708"/>
                    </a:cubicBezTo>
                    <a:cubicBezTo>
                      <a:pt x="0" y="783"/>
                      <a:pt x="0" y="783"/>
                      <a:pt x="0" y="783"/>
                    </a:cubicBezTo>
                    <a:cubicBezTo>
                      <a:pt x="17" y="809"/>
                      <a:pt x="34" y="833"/>
                      <a:pt x="52" y="854"/>
                    </a:cubicBezTo>
                    <a:cubicBezTo>
                      <a:pt x="113" y="927"/>
                      <a:pt x="175" y="969"/>
                      <a:pt x="221" y="993"/>
                    </a:cubicBezTo>
                    <a:cubicBezTo>
                      <a:pt x="221" y="2828"/>
                      <a:pt x="221" y="2828"/>
                      <a:pt x="221" y="2828"/>
                    </a:cubicBezTo>
                    <a:cubicBezTo>
                      <a:pt x="221" y="2906"/>
                      <a:pt x="284" y="2969"/>
                      <a:pt x="362" y="2969"/>
                    </a:cubicBezTo>
                    <a:cubicBezTo>
                      <a:pt x="440" y="2969"/>
                      <a:pt x="503" y="2906"/>
                      <a:pt x="503" y="2828"/>
                    </a:cubicBezTo>
                    <a:cubicBezTo>
                      <a:pt x="503" y="1797"/>
                      <a:pt x="503" y="1797"/>
                      <a:pt x="503" y="1797"/>
                    </a:cubicBezTo>
                    <a:cubicBezTo>
                      <a:pt x="556" y="1797"/>
                      <a:pt x="556" y="1797"/>
                      <a:pt x="556" y="1797"/>
                    </a:cubicBezTo>
                    <a:cubicBezTo>
                      <a:pt x="556" y="2828"/>
                      <a:pt x="556" y="2828"/>
                      <a:pt x="556" y="2828"/>
                    </a:cubicBezTo>
                    <a:cubicBezTo>
                      <a:pt x="556" y="2906"/>
                      <a:pt x="619" y="2969"/>
                      <a:pt x="697" y="2969"/>
                    </a:cubicBezTo>
                    <a:cubicBezTo>
                      <a:pt x="775" y="2969"/>
                      <a:pt x="838" y="2906"/>
                      <a:pt x="838" y="2828"/>
                    </a:cubicBezTo>
                    <a:cubicBezTo>
                      <a:pt x="838" y="993"/>
                      <a:pt x="838" y="993"/>
                      <a:pt x="838" y="993"/>
                    </a:cubicBezTo>
                    <a:cubicBezTo>
                      <a:pt x="884" y="969"/>
                      <a:pt x="946" y="927"/>
                      <a:pt x="1007" y="854"/>
                    </a:cubicBezTo>
                    <a:cubicBezTo>
                      <a:pt x="1117" y="722"/>
                      <a:pt x="1217" y="496"/>
                      <a:pt x="1217" y="124"/>
                    </a:cubicBezTo>
                    <a:cubicBezTo>
                      <a:pt x="1217" y="113"/>
                      <a:pt x="1217" y="102"/>
                      <a:pt x="1216" y="90"/>
                    </a:cubicBezTo>
                    <a:cubicBezTo>
                      <a:pt x="1215" y="40"/>
                      <a:pt x="1174" y="0"/>
                      <a:pt x="1123" y="1"/>
                    </a:cubicBezTo>
                    <a:cubicBezTo>
                      <a:pt x="1073" y="2"/>
                      <a:pt x="1033" y="43"/>
                      <a:pt x="1034" y="94"/>
                    </a:cubicBezTo>
                    <a:cubicBezTo>
                      <a:pt x="1034" y="104"/>
                      <a:pt x="1034" y="114"/>
                      <a:pt x="1034" y="124"/>
                    </a:cubicBezTo>
                    <a:cubicBezTo>
                      <a:pt x="1034" y="434"/>
                      <a:pt x="960" y="609"/>
                      <a:pt x="889" y="708"/>
                    </a:cubicBezTo>
                    <a:cubicBezTo>
                      <a:pt x="824" y="798"/>
                      <a:pt x="758" y="830"/>
                      <a:pt x="734" y="840"/>
                    </a:cubicBezTo>
                    <a:lnTo>
                      <a:pt x="325" y="84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Oval 26">
                <a:extLst>
                  <a:ext uri="{FF2B5EF4-FFF2-40B4-BE49-F238E27FC236}">
                    <a16:creationId xmlns:a16="http://schemas.microsoft.com/office/drawing/2014/main" id="{F872CE1D-8E67-4C74-B4E7-1EFF65B7BFEB}"/>
                  </a:ext>
                </a:extLst>
              </p:cNvPr>
              <p:cNvSpPr>
                <a:spLocks noChangeArrowheads="1"/>
              </p:cNvSpPr>
              <p:nvPr/>
            </p:nvSpPr>
            <p:spPr bwMode="auto">
              <a:xfrm>
                <a:off x="3770" y="1003"/>
                <a:ext cx="617" cy="61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27">
                <a:extLst>
                  <a:ext uri="{FF2B5EF4-FFF2-40B4-BE49-F238E27FC236}">
                    <a16:creationId xmlns:a16="http://schemas.microsoft.com/office/drawing/2014/main" id="{E2FAAF2E-76A0-40DF-A2BE-60C44A37EC4F}"/>
                  </a:ext>
                </a:extLst>
              </p:cNvPr>
              <p:cNvSpPr>
                <a:spLocks/>
              </p:cNvSpPr>
              <p:nvPr/>
            </p:nvSpPr>
            <p:spPr bwMode="auto">
              <a:xfrm>
                <a:off x="1913" y="67"/>
                <a:ext cx="1934" cy="4182"/>
              </a:xfrm>
              <a:custGeom>
                <a:avLst/>
                <a:gdLst>
                  <a:gd name="T0" fmla="*/ 444 w 1613"/>
                  <a:gd name="T1" fmla="*/ 1165 h 3486"/>
                  <a:gd name="T2" fmla="*/ 444 w 1613"/>
                  <a:gd name="T3" fmla="*/ 3320 h 3486"/>
                  <a:gd name="T4" fmla="*/ 610 w 1613"/>
                  <a:gd name="T5" fmla="*/ 3486 h 3486"/>
                  <a:gd name="T6" fmla="*/ 775 w 1613"/>
                  <a:gd name="T7" fmla="*/ 3320 h 3486"/>
                  <a:gd name="T8" fmla="*/ 775 w 1613"/>
                  <a:gd name="T9" fmla="*/ 2110 h 3486"/>
                  <a:gd name="T10" fmla="*/ 838 w 1613"/>
                  <a:gd name="T11" fmla="*/ 2110 h 3486"/>
                  <a:gd name="T12" fmla="*/ 838 w 1613"/>
                  <a:gd name="T13" fmla="*/ 3320 h 3486"/>
                  <a:gd name="T14" fmla="*/ 1003 w 1613"/>
                  <a:gd name="T15" fmla="*/ 3486 h 3486"/>
                  <a:gd name="T16" fmla="*/ 1169 w 1613"/>
                  <a:gd name="T17" fmla="*/ 3320 h 3486"/>
                  <a:gd name="T18" fmla="*/ 1169 w 1613"/>
                  <a:gd name="T19" fmla="*/ 1165 h 3486"/>
                  <a:gd name="T20" fmla="*/ 1367 w 1613"/>
                  <a:gd name="T21" fmla="*/ 1002 h 3486"/>
                  <a:gd name="T22" fmla="*/ 1613 w 1613"/>
                  <a:gd name="T23" fmla="*/ 146 h 3486"/>
                  <a:gd name="T24" fmla="*/ 1613 w 1613"/>
                  <a:gd name="T25" fmla="*/ 107 h 3486"/>
                  <a:gd name="T26" fmla="*/ 1504 w 1613"/>
                  <a:gd name="T27" fmla="*/ 1 h 3486"/>
                  <a:gd name="T28" fmla="*/ 1398 w 1613"/>
                  <a:gd name="T29" fmla="*/ 110 h 3486"/>
                  <a:gd name="T30" fmla="*/ 1398 w 1613"/>
                  <a:gd name="T31" fmla="*/ 146 h 3486"/>
                  <a:gd name="T32" fmla="*/ 1202 w 1613"/>
                  <a:gd name="T33" fmla="*/ 865 h 3486"/>
                  <a:gd name="T34" fmla="*/ 1080 w 1613"/>
                  <a:gd name="T35" fmla="*/ 970 h 3486"/>
                  <a:gd name="T36" fmla="*/ 1047 w 1613"/>
                  <a:gd name="T37" fmla="*/ 986 h 3486"/>
                  <a:gd name="T38" fmla="*/ 566 w 1613"/>
                  <a:gd name="T39" fmla="*/ 986 h 3486"/>
                  <a:gd name="T40" fmla="*/ 385 w 1613"/>
                  <a:gd name="T41" fmla="*/ 832 h 3486"/>
                  <a:gd name="T42" fmla="*/ 215 w 1613"/>
                  <a:gd name="T43" fmla="*/ 146 h 3486"/>
                  <a:gd name="T44" fmla="*/ 215 w 1613"/>
                  <a:gd name="T45" fmla="*/ 110 h 3486"/>
                  <a:gd name="T46" fmla="*/ 110 w 1613"/>
                  <a:gd name="T47" fmla="*/ 1 h 3486"/>
                  <a:gd name="T48" fmla="*/ 0 w 1613"/>
                  <a:gd name="T49" fmla="*/ 106 h 3486"/>
                  <a:gd name="T50" fmla="*/ 0 w 1613"/>
                  <a:gd name="T51" fmla="*/ 146 h 3486"/>
                  <a:gd name="T52" fmla="*/ 246 w 1613"/>
                  <a:gd name="T53" fmla="*/ 1002 h 3486"/>
                  <a:gd name="T54" fmla="*/ 444 w 1613"/>
                  <a:gd name="T55" fmla="*/ 1165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3" h="3486">
                    <a:moveTo>
                      <a:pt x="444" y="1165"/>
                    </a:moveTo>
                    <a:cubicBezTo>
                      <a:pt x="444" y="3320"/>
                      <a:pt x="444" y="3320"/>
                      <a:pt x="444" y="3320"/>
                    </a:cubicBezTo>
                    <a:cubicBezTo>
                      <a:pt x="444" y="3411"/>
                      <a:pt x="518" y="3486"/>
                      <a:pt x="610" y="3486"/>
                    </a:cubicBezTo>
                    <a:cubicBezTo>
                      <a:pt x="701" y="3486"/>
                      <a:pt x="775" y="3411"/>
                      <a:pt x="775" y="3320"/>
                    </a:cubicBezTo>
                    <a:cubicBezTo>
                      <a:pt x="775" y="2110"/>
                      <a:pt x="775" y="2110"/>
                      <a:pt x="775" y="2110"/>
                    </a:cubicBezTo>
                    <a:cubicBezTo>
                      <a:pt x="838" y="2110"/>
                      <a:pt x="838" y="2110"/>
                      <a:pt x="838" y="2110"/>
                    </a:cubicBezTo>
                    <a:cubicBezTo>
                      <a:pt x="838" y="3320"/>
                      <a:pt x="838" y="3320"/>
                      <a:pt x="838" y="3320"/>
                    </a:cubicBezTo>
                    <a:cubicBezTo>
                      <a:pt x="838" y="3411"/>
                      <a:pt x="912" y="3486"/>
                      <a:pt x="1003" y="3486"/>
                    </a:cubicBezTo>
                    <a:cubicBezTo>
                      <a:pt x="1095" y="3486"/>
                      <a:pt x="1169" y="3411"/>
                      <a:pt x="1169" y="3320"/>
                    </a:cubicBezTo>
                    <a:cubicBezTo>
                      <a:pt x="1169" y="1165"/>
                      <a:pt x="1169" y="1165"/>
                      <a:pt x="1169" y="1165"/>
                    </a:cubicBezTo>
                    <a:cubicBezTo>
                      <a:pt x="1222" y="1138"/>
                      <a:pt x="1295" y="1088"/>
                      <a:pt x="1367" y="1002"/>
                    </a:cubicBezTo>
                    <a:cubicBezTo>
                      <a:pt x="1496" y="848"/>
                      <a:pt x="1613" y="582"/>
                      <a:pt x="1613" y="146"/>
                    </a:cubicBezTo>
                    <a:cubicBezTo>
                      <a:pt x="1613" y="133"/>
                      <a:pt x="1613" y="120"/>
                      <a:pt x="1613" y="107"/>
                    </a:cubicBezTo>
                    <a:cubicBezTo>
                      <a:pt x="1612" y="48"/>
                      <a:pt x="1563" y="0"/>
                      <a:pt x="1504" y="1"/>
                    </a:cubicBezTo>
                    <a:cubicBezTo>
                      <a:pt x="1445" y="2"/>
                      <a:pt x="1397" y="50"/>
                      <a:pt x="1398" y="110"/>
                    </a:cubicBezTo>
                    <a:cubicBezTo>
                      <a:pt x="1398" y="122"/>
                      <a:pt x="1398" y="134"/>
                      <a:pt x="1398" y="146"/>
                    </a:cubicBezTo>
                    <a:cubicBezTo>
                      <a:pt x="1398" y="546"/>
                      <a:pt x="1294" y="754"/>
                      <a:pt x="1202" y="865"/>
                    </a:cubicBezTo>
                    <a:cubicBezTo>
                      <a:pt x="1156" y="920"/>
                      <a:pt x="1111" y="952"/>
                      <a:pt x="1080" y="970"/>
                    </a:cubicBezTo>
                    <a:cubicBezTo>
                      <a:pt x="1066" y="978"/>
                      <a:pt x="1055" y="983"/>
                      <a:pt x="1047" y="986"/>
                    </a:cubicBezTo>
                    <a:cubicBezTo>
                      <a:pt x="566" y="986"/>
                      <a:pt x="566" y="986"/>
                      <a:pt x="566" y="986"/>
                    </a:cubicBezTo>
                    <a:cubicBezTo>
                      <a:pt x="538" y="974"/>
                      <a:pt x="461" y="937"/>
                      <a:pt x="385" y="832"/>
                    </a:cubicBezTo>
                    <a:cubicBezTo>
                      <a:pt x="301" y="714"/>
                      <a:pt x="215" y="509"/>
                      <a:pt x="215" y="146"/>
                    </a:cubicBezTo>
                    <a:cubicBezTo>
                      <a:pt x="215" y="134"/>
                      <a:pt x="215" y="122"/>
                      <a:pt x="215" y="110"/>
                    </a:cubicBezTo>
                    <a:cubicBezTo>
                      <a:pt x="216" y="51"/>
                      <a:pt x="169" y="2"/>
                      <a:pt x="110" y="1"/>
                    </a:cubicBezTo>
                    <a:cubicBezTo>
                      <a:pt x="50" y="0"/>
                      <a:pt x="1" y="47"/>
                      <a:pt x="0" y="106"/>
                    </a:cubicBezTo>
                    <a:cubicBezTo>
                      <a:pt x="0" y="120"/>
                      <a:pt x="0" y="133"/>
                      <a:pt x="0" y="146"/>
                    </a:cubicBezTo>
                    <a:cubicBezTo>
                      <a:pt x="0" y="582"/>
                      <a:pt x="117" y="848"/>
                      <a:pt x="246" y="1002"/>
                    </a:cubicBezTo>
                    <a:cubicBezTo>
                      <a:pt x="318" y="1088"/>
                      <a:pt x="391" y="1138"/>
                      <a:pt x="444" y="11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Oval 28">
                <a:extLst>
                  <a:ext uri="{FF2B5EF4-FFF2-40B4-BE49-F238E27FC236}">
                    <a16:creationId xmlns:a16="http://schemas.microsoft.com/office/drawing/2014/main" id="{7949A8E7-E8C4-419A-AC0B-C3197B77A083}"/>
                  </a:ext>
                </a:extLst>
              </p:cNvPr>
              <p:cNvSpPr>
                <a:spLocks noChangeArrowheads="1"/>
              </p:cNvSpPr>
              <p:nvPr/>
            </p:nvSpPr>
            <p:spPr bwMode="auto">
              <a:xfrm>
                <a:off x="2518" y="434"/>
                <a:ext cx="724" cy="725"/>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7" name="Freeform 6">
              <a:extLst>
                <a:ext uri="{FF2B5EF4-FFF2-40B4-BE49-F238E27FC236}">
                  <a16:creationId xmlns:a16="http://schemas.microsoft.com/office/drawing/2014/main" id="{0FCA1BC4-4A96-4CCD-AA75-722E5E468539}"/>
                </a:ext>
              </a:extLst>
            </p:cNvPr>
            <p:cNvSpPr>
              <a:spLocks/>
            </p:cNvSpPr>
            <p:nvPr/>
          </p:nvSpPr>
          <p:spPr bwMode="auto">
            <a:xfrm>
              <a:off x="1559683" y="5320708"/>
              <a:ext cx="350897" cy="39192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reeform 7">
              <a:extLst>
                <a:ext uri="{FF2B5EF4-FFF2-40B4-BE49-F238E27FC236}">
                  <a16:creationId xmlns:a16="http://schemas.microsoft.com/office/drawing/2014/main" id="{2D028332-B9DC-44B5-9885-0DD4951D271E}"/>
                </a:ext>
              </a:extLst>
            </p:cNvPr>
            <p:cNvSpPr>
              <a:spLocks/>
            </p:cNvSpPr>
            <p:nvPr/>
          </p:nvSpPr>
          <p:spPr bwMode="auto">
            <a:xfrm rot="19443777">
              <a:off x="8739634" y="5461320"/>
              <a:ext cx="206094" cy="26950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8">
              <a:extLst>
                <a:ext uri="{FF2B5EF4-FFF2-40B4-BE49-F238E27FC236}">
                  <a16:creationId xmlns:a16="http://schemas.microsoft.com/office/drawing/2014/main" id="{DAD0C817-C4D1-4051-AA57-40B1B4A56E86}"/>
                </a:ext>
              </a:extLst>
            </p:cNvPr>
            <p:cNvSpPr>
              <a:spLocks/>
            </p:cNvSpPr>
            <p:nvPr/>
          </p:nvSpPr>
          <p:spPr bwMode="auto">
            <a:xfrm rot="14969177">
              <a:off x="2196124" y="5621889"/>
              <a:ext cx="474191" cy="62009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9">
              <a:extLst>
                <a:ext uri="{FF2B5EF4-FFF2-40B4-BE49-F238E27FC236}">
                  <a16:creationId xmlns:a16="http://schemas.microsoft.com/office/drawing/2014/main" id="{2B1CC6E2-8C74-42CC-9189-A1E33CC99E2B}"/>
                </a:ext>
              </a:extLst>
            </p:cNvPr>
            <p:cNvSpPr>
              <a:spLocks/>
            </p:cNvSpPr>
            <p:nvPr/>
          </p:nvSpPr>
          <p:spPr bwMode="auto">
            <a:xfrm rot="13136826">
              <a:off x="3607355" y="5252841"/>
              <a:ext cx="294665" cy="38533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reeform 10">
              <a:extLst>
                <a:ext uri="{FF2B5EF4-FFF2-40B4-BE49-F238E27FC236}">
                  <a16:creationId xmlns:a16="http://schemas.microsoft.com/office/drawing/2014/main" id="{C5FCC2D6-3106-4AAE-B328-CDF8D9DB98FC}"/>
                </a:ext>
              </a:extLst>
            </p:cNvPr>
            <p:cNvSpPr>
              <a:spLocks/>
            </p:cNvSpPr>
            <p:nvPr/>
          </p:nvSpPr>
          <p:spPr bwMode="auto">
            <a:xfrm rot="16710468">
              <a:off x="3146121" y="5846883"/>
              <a:ext cx="123737" cy="16181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rgbClr val="00B2BA"/>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a:extLst>
                <a:ext uri="{FF2B5EF4-FFF2-40B4-BE49-F238E27FC236}">
                  <a16:creationId xmlns:a16="http://schemas.microsoft.com/office/drawing/2014/main" id="{5F3367C6-C78F-49A0-B575-1C61AA0689BE}"/>
                </a:ext>
              </a:extLst>
            </p:cNvPr>
            <p:cNvSpPr>
              <a:spLocks/>
            </p:cNvSpPr>
            <p:nvPr/>
          </p:nvSpPr>
          <p:spPr bwMode="auto">
            <a:xfrm rot="16710468">
              <a:off x="9356230" y="5115902"/>
              <a:ext cx="123737" cy="16181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rgbClr val="00B2BA"/>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2">
              <a:extLst>
                <a:ext uri="{FF2B5EF4-FFF2-40B4-BE49-F238E27FC236}">
                  <a16:creationId xmlns:a16="http://schemas.microsoft.com/office/drawing/2014/main" id="{513B16B7-D7D8-4C80-8AF7-787621ADA3F8}"/>
                </a:ext>
              </a:extLst>
            </p:cNvPr>
            <p:cNvSpPr>
              <a:spLocks/>
            </p:cNvSpPr>
            <p:nvPr/>
          </p:nvSpPr>
          <p:spPr bwMode="auto">
            <a:xfrm>
              <a:off x="9770777" y="5549167"/>
              <a:ext cx="350897" cy="39192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13">
              <a:extLst>
                <a:ext uri="{FF2B5EF4-FFF2-40B4-BE49-F238E27FC236}">
                  <a16:creationId xmlns:a16="http://schemas.microsoft.com/office/drawing/2014/main" id="{F35DEA3B-BD75-4221-A7CD-1F87FB70FAD4}"/>
                </a:ext>
              </a:extLst>
            </p:cNvPr>
            <p:cNvSpPr>
              <a:spLocks/>
            </p:cNvSpPr>
            <p:nvPr/>
          </p:nvSpPr>
          <p:spPr bwMode="auto">
            <a:xfrm rot="11422765">
              <a:off x="10547189" y="4711711"/>
              <a:ext cx="474191" cy="62009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5" name="Rectangle 14">
            <a:extLst>
              <a:ext uri="{FF2B5EF4-FFF2-40B4-BE49-F238E27FC236}">
                <a16:creationId xmlns:a16="http://schemas.microsoft.com/office/drawing/2014/main" id="{2DC13E4F-94C8-40C8-A561-C35533593C17}"/>
              </a:ext>
            </a:extLst>
          </p:cNvPr>
          <p:cNvSpPr/>
          <p:nvPr/>
        </p:nvSpPr>
        <p:spPr>
          <a:xfrm>
            <a:off x="3990383" y="1173419"/>
            <a:ext cx="2941753"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cap="all" dirty="0"/>
              <a:t>Wendy Bowlin, quality director</a:t>
            </a:r>
          </a:p>
          <a:p>
            <a:endParaRPr lang="en-US" sz="1400" cap="all" dirty="0">
              <a:cs typeface="Calibri" panose="020F0502020204030204" pitchFamily="34" charset="0"/>
            </a:endParaRPr>
          </a:p>
          <a:p>
            <a:r>
              <a:rPr lang="en-US" sz="1400" cap="all" dirty="0"/>
              <a:t>Gail Fowler, network director</a:t>
            </a:r>
          </a:p>
          <a:p>
            <a:endParaRPr lang="en-US" b="1" dirty="0">
              <a:solidFill>
                <a:srgbClr val="0070C0"/>
              </a:solidFill>
            </a:endParaRPr>
          </a:p>
          <a:p>
            <a:endParaRPr lang="en-US" cap="all" dirty="0">
              <a:cs typeface="Calibri" panose="020F0502020204030204" pitchFamily="34" charset="0"/>
            </a:endParaRPr>
          </a:p>
          <a:p>
            <a:endParaRPr lang="en-US" cap="all" dirty="0">
              <a:cs typeface="Calibri" panose="020F0502020204030204" pitchFamily="34" charset="0"/>
            </a:endParaRPr>
          </a:p>
        </p:txBody>
      </p:sp>
      <p:sp>
        <p:nvSpPr>
          <p:cNvPr id="16" name="Rectangle 15">
            <a:extLst>
              <a:ext uri="{FF2B5EF4-FFF2-40B4-BE49-F238E27FC236}">
                <a16:creationId xmlns:a16="http://schemas.microsoft.com/office/drawing/2014/main" id="{2DC13E4F-94C8-40C8-A561-C35533593C17}"/>
              </a:ext>
            </a:extLst>
          </p:cNvPr>
          <p:cNvSpPr/>
          <p:nvPr/>
        </p:nvSpPr>
        <p:spPr>
          <a:xfrm>
            <a:off x="7765274" y="1173419"/>
            <a:ext cx="2941753" cy="30162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cap="all" dirty="0"/>
              <a:t>Jay Ganesan, network management specialist, roster staff support</a:t>
            </a:r>
          </a:p>
          <a:p>
            <a:endParaRPr lang="en-US" sz="1400" cap="all" dirty="0">
              <a:cs typeface="Calibri" panose="020F0502020204030204" pitchFamily="34" charset="0"/>
            </a:endParaRPr>
          </a:p>
          <a:p>
            <a:r>
              <a:rPr lang="en-US" sz="1400" cap="all" dirty="0"/>
              <a:t>Sharonda gray NETWORK MANAGEMENT SPECIALIST, contracting, rates support</a:t>
            </a:r>
          </a:p>
          <a:p>
            <a:endParaRPr lang="en-US" b="1" dirty="0">
              <a:solidFill>
                <a:srgbClr val="0070C0"/>
              </a:solidFill>
            </a:endParaRPr>
          </a:p>
          <a:p>
            <a:r>
              <a:rPr lang="en-US" sz="1400" dirty="0"/>
              <a:t>LINDA REDDIX</a:t>
            </a:r>
          </a:p>
          <a:p>
            <a:r>
              <a:rPr lang="en-US" sz="1400" dirty="0"/>
              <a:t>NETWORK MANAGEMENT SPECIALIST, PROVIDER COMMUNICATIONS SUPPORT</a:t>
            </a:r>
          </a:p>
          <a:p>
            <a:endParaRPr lang="en-US" cap="all" dirty="0">
              <a:cs typeface="Calibri" panose="020F0502020204030204" pitchFamily="34" charset="0"/>
            </a:endParaRPr>
          </a:p>
        </p:txBody>
      </p:sp>
      <p:cxnSp>
        <p:nvCxnSpPr>
          <p:cNvPr id="17" name="Straight Connector 16"/>
          <p:cNvCxnSpPr/>
          <p:nvPr/>
        </p:nvCxnSpPr>
        <p:spPr>
          <a:xfrm>
            <a:off x="3518992" y="1274888"/>
            <a:ext cx="0" cy="26651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77791" y="1173419"/>
            <a:ext cx="0" cy="26651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031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9417" y="189653"/>
            <a:ext cx="10086851" cy="960528"/>
          </a:xfrm>
        </p:spPr>
        <p:txBody>
          <a:bodyPr/>
          <a:lstStyle/>
          <a:p>
            <a:pPr marL="0" marR="0">
              <a:spcBef>
                <a:spcPts val="0"/>
              </a:spcBef>
              <a:spcAft>
                <a:spcPts val="0"/>
              </a:spcAft>
            </a:pPr>
            <a:r>
              <a:rPr lang="en-US" dirty="0">
                <a:effectLst/>
                <a:latin typeface="+mn-lt"/>
                <a:ea typeface="Times New Roman" panose="02020603050405020304" pitchFamily="18" charset="0"/>
              </a:rPr>
              <a:t>Magellan To Do List</a:t>
            </a:r>
          </a:p>
        </p:txBody>
      </p:sp>
      <p:sp>
        <p:nvSpPr>
          <p:cNvPr id="6147" name="Content Placeholder 5"/>
          <p:cNvSpPr>
            <a:spLocks noGrp="1"/>
          </p:cNvSpPr>
          <p:nvPr>
            <p:ph idx="1"/>
          </p:nvPr>
        </p:nvSpPr>
        <p:spPr>
          <a:xfrm>
            <a:off x="267884" y="1150181"/>
            <a:ext cx="11052048" cy="5279004"/>
          </a:xfrm>
        </p:spPr>
        <p:txBody>
          <a:bodyPr/>
          <a:lstStyle/>
          <a:p>
            <a:pPr marL="0" marR="0">
              <a:spcBef>
                <a:spcPts val="0"/>
              </a:spcBef>
              <a:spcAft>
                <a:spcPts val="0"/>
              </a:spcAft>
            </a:pPr>
            <a:r>
              <a:rPr lang="en-US" sz="2000" dirty="0"/>
              <a:t>Load provisionally/certified/documented staff into provider database</a:t>
            </a:r>
          </a:p>
          <a:p>
            <a:pPr marL="0" marR="0">
              <a:spcBef>
                <a:spcPts val="0"/>
              </a:spcBef>
              <a:spcAft>
                <a:spcPts val="0"/>
              </a:spcAft>
            </a:pPr>
            <a:r>
              <a:rPr lang="en-US" sz="2000" dirty="0"/>
              <a:t>Update staff rate tables for</a:t>
            </a:r>
          </a:p>
          <a:p>
            <a:pPr marL="457200" lvl="1">
              <a:spcBef>
                <a:spcPts val="0"/>
              </a:spcBef>
            </a:pPr>
            <a:r>
              <a:rPr lang="en-US" sz="1600" dirty="0"/>
              <a:t>PSR staff based on updated rosters received from agencies</a:t>
            </a:r>
          </a:p>
          <a:p>
            <a:pPr marL="457200" lvl="1">
              <a:spcBef>
                <a:spcPts val="0"/>
              </a:spcBef>
            </a:pPr>
            <a:r>
              <a:rPr lang="en-US" sz="1600" dirty="0"/>
              <a:t>Update CPST licensed staff to exclude degree modifier </a:t>
            </a:r>
          </a:p>
          <a:p>
            <a:pPr marL="457200" lvl="1">
              <a:spcBef>
                <a:spcPts val="0"/>
              </a:spcBef>
            </a:pPr>
            <a:r>
              <a:rPr lang="en-US" sz="1600" dirty="0"/>
              <a:t>Add rates for CPST, without degree modifier for provisionally/certified staff </a:t>
            </a:r>
          </a:p>
          <a:p>
            <a:pPr marL="457200" lvl="1">
              <a:spcBef>
                <a:spcPts val="0"/>
              </a:spcBef>
            </a:pPr>
            <a:r>
              <a:rPr lang="en-US" sz="1600" dirty="0"/>
              <a:t>Add rates for licensed staff for CPST assessment to include TG modifier</a:t>
            </a:r>
          </a:p>
          <a:p>
            <a:pPr marL="0">
              <a:spcBef>
                <a:spcPts val="0"/>
              </a:spcBef>
            </a:pPr>
            <a:r>
              <a:rPr lang="en-US" sz="1800" dirty="0"/>
              <a:t>Update agency provider fee schedules</a:t>
            </a:r>
          </a:p>
          <a:p>
            <a:pPr marL="457200" lvl="1">
              <a:spcBef>
                <a:spcPts val="0"/>
              </a:spcBef>
            </a:pPr>
            <a:r>
              <a:rPr lang="en-US" sz="1600" dirty="0"/>
              <a:t>Send amended and mail provider contracts to include new fee schedules</a:t>
            </a:r>
          </a:p>
          <a:p>
            <a:pPr marL="0">
              <a:spcBef>
                <a:spcPts val="0"/>
              </a:spcBef>
            </a:pPr>
            <a:r>
              <a:rPr lang="en-US" sz="1800" dirty="0"/>
              <a:t>Configure Magellan systems for claims payment</a:t>
            </a:r>
          </a:p>
          <a:p>
            <a:pPr marL="0">
              <a:spcBef>
                <a:spcPts val="0"/>
              </a:spcBef>
            </a:pPr>
            <a:r>
              <a:rPr lang="en-US" sz="1800" dirty="0"/>
              <a:t>Continue providing updates as applicable</a:t>
            </a:r>
          </a:p>
          <a:p>
            <a:pPr marL="0">
              <a:spcBef>
                <a:spcPts val="0"/>
              </a:spcBef>
            </a:pPr>
            <a:r>
              <a:rPr lang="en-US" sz="1800" dirty="0"/>
              <a:t>Continue to support our providers throughout the changes</a:t>
            </a:r>
          </a:p>
          <a:p>
            <a:pPr marL="0">
              <a:spcBef>
                <a:spcPts val="0"/>
              </a:spcBef>
            </a:pPr>
            <a:r>
              <a:rPr lang="en-US" sz="1800" dirty="0"/>
              <a:t>Authorizations</a:t>
            </a:r>
          </a:p>
          <a:p>
            <a:pPr marL="457200" lvl="1">
              <a:spcBef>
                <a:spcPts val="0"/>
              </a:spcBef>
            </a:pPr>
            <a:r>
              <a:rPr lang="en-US" sz="1400" dirty="0"/>
              <a:t>There will be no major changes to authorizations for youth enrolled in CSoC</a:t>
            </a:r>
          </a:p>
          <a:p>
            <a:pPr marL="457200" lvl="1">
              <a:spcBef>
                <a:spcPts val="0"/>
              </a:spcBef>
            </a:pPr>
            <a:r>
              <a:rPr lang="en-US" sz="1400" dirty="0"/>
              <a:t>Authorizations for CSoC youth will continue to be provided based on the member’s plan of care</a:t>
            </a:r>
          </a:p>
          <a:p>
            <a:pPr marL="457200" lvl="1">
              <a:spcBef>
                <a:spcPts val="0"/>
              </a:spcBef>
            </a:pPr>
            <a:endParaRPr lang="en-US" sz="1400"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20</a:t>
            </a:fld>
            <a:endParaRPr lang="en-US" dirty="0"/>
          </a:p>
        </p:txBody>
      </p:sp>
    </p:spTree>
    <p:extLst>
      <p:ext uri="{BB962C8B-B14F-4D97-AF65-F5344CB8AC3E}">
        <p14:creationId xmlns:p14="http://schemas.microsoft.com/office/powerpoint/2010/main" val="366374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674366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7390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Confidentiality statement</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300" dirty="0">
              <a:ea typeface="ＭＳ 明朝"/>
              <a:cs typeface="Times New Roman"/>
            </a:endParaRPr>
          </a:p>
          <a:p>
            <a:pPr marL="0" indent="0">
              <a:buNone/>
            </a:pPr>
            <a:r>
              <a:rPr lang="en-US" sz="1300" i="1" dirty="0">
                <a:solidFill>
                  <a:srgbClr val="FF0000"/>
                </a:solidFill>
                <a:ea typeface="ＭＳ 明朝"/>
                <a:cs typeface="Calibri"/>
              </a:rPr>
              <a:t>*If the presentation includes legal information (e.g., an explanation of parity or HIPAA), add this: </a:t>
            </a:r>
            <a:r>
              <a:rPr lang="en-US" sz="1300"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23</a:t>
            </a:fld>
            <a:endParaRPr lang="en-US" dirty="0"/>
          </a:p>
        </p:txBody>
      </p:sp>
    </p:spTree>
    <p:extLst>
      <p:ext uri="{BB962C8B-B14F-4D97-AF65-F5344CB8AC3E}">
        <p14:creationId xmlns:p14="http://schemas.microsoft.com/office/powerpoint/2010/main" val="35176895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Rectangle 4"/>
          <p:cNvSpPr/>
          <p:nvPr/>
        </p:nvSpPr>
        <p:spPr>
          <a:xfrm>
            <a:off x="1692170" y="4616186"/>
            <a:ext cx="5672187"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200" b="1" dirty="0">
                <a:solidFill>
                  <a:schemeClr val="tx2"/>
                </a:solidFill>
              </a:rPr>
              <a:t>New Provider Types and Rates</a:t>
            </a:r>
            <a:endParaRPr lang="en-US" sz="2200" dirty="0"/>
          </a:p>
        </p:txBody>
      </p:sp>
      <p:grpSp>
        <p:nvGrpSpPr>
          <p:cNvPr id="6" name="Group 5"/>
          <p:cNvGrpSpPr/>
          <p:nvPr/>
        </p:nvGrpSpPr>
        <p:grpSpPr>
          <a:xfrm>
            <a:off x="866836" y="4644680"/>
            <a:ext cx="587844" cy="744763"/>
            <a:chOff x="2343806" y="5041661"/>
            <a:chExt cx="301657" cy="382181"/>
          </a:xfrm>
          <a:solidFill>
            <a:schemeClr val="bg2"/>
          </a:solidFill>
        </p:grpSpPr>
        <p:sp>
          <p:nvSpPr>
            <p:cNvPr id="18" name="Chevron 17"/>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9" name="Chevron 18"/>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sp>
        <p:nvSpPr>
          <p:cNvPr id="7" name="Rectangle 6"/>
          <p:cNvSpPr/>
          <p:nvPr/>
        </p:nvSpPr>
        <p:spPr>
          <a:xfrm>
            <a:off x="1692170" y="3103796"/>
            <a:ext cx="5672187"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200" b="1" dirty="0">
                <a:solidFill>
                  <a:schemeClr val="accent4"/>
                </a:solidFill>
              </a:rPr>
              <a:t>New Service Definitions</a:t>
            </a:r>
            <a:endParaRPr lang="en-US" sz="2200" dirty="0"/>
          </a:p>
        </p:txBody>
      </p:sp>
      <p:grpSp>
        <p:nvGrpSpPr>
          <p:cNvPr id="8" name="Group 7"/>
          <p:cNvGrpSpPr/>
          <p:nvPr/>
        </p:nvGrpSpPr>
        <p:grpSpPr>
          <a:xfrm>
            <a:off x="866836" y="3083555"/>
            <a:ext cx="587844" cy="744763"/>
            <a:chOff x="2343806" y="5041661"/>
            <a:chExt cx="301657" cy="382181"/>
          </a:xfrm>
          <a:solidFill>
            <a:schemeClr val="accent4"/>
          </a:solidFill>
        </p:grpSpPr>
        <p:sp>
          <p:nvSpPr>
            <p:cNvPr id="16" name="Chevron 15"/>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7" name="Chevron 16"/>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sp>
        <p:nvSpPr>
          <p:cNvPr id="9" name="Rectangle 8"/>
          <p:cNvSpPr/>
          <p:nvPr/>
        </p:nvSpPr>
        <p:spPr>
          <a:xfrm>
            <a:off x="1692170" y="1521358"/>
            <a:ext cx="567218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spc="35" dirty="0">
                <a:solidFill>
                  <a:schemeClr val="accent5">
                    <a:lumMod val="75000"/>
                  </a:schemeClr>
                </a:solidFill>
                <a:effectLst/>
                <a:ea typeface="Times New Roman" panose="02020603050405020304" pitchFamily="18" charset="0"/>
              </a:rPr>
              <a:t>Mental Health Rehabilitation</a:t>
            </a:r>
            <a:endParaRPr lang="en-US" sz="2400" b="1" dirty="0">
              <a:solidFill>
                <a:schemeClr val="accent5">
                  <a:lumMod val="75000"/>
                </a:schemeClr>
              </a:solidFill>
            </a:endParaRPr>
          </a:p>
        </p:txBody>
      </p:sp>
      <p:grpSp>
        <p:nvGrpSpPr>
          <p:cNvPr id="10" name="Group 9"/>
          <p:cNvGrpSpPr/>
          <p:nvPr/>
        </p:nvGrpSpPr>
        <p:grpSpPr>
          <a:xfrm>
            <a:off x="866836" y="1523677"/>
            <a:ext cx="587844" cy="744763"/>
            <a:chOff x="2343806" y="5041661"/>
            <a:chExt cx="301657" cy="382181"/>
          </a:xfrm>
          <a:solidFill>
            <a:schemeClr val="accent5"/>
          </a:solidFill>
        </p:grpSpPr>
        <p:sp>
          <p:nvSpPr>
            <p:cNvPr id="14" name="Chevron 13"/>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5" name="Chevron 14"/>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cxnSp>
        <p:nvCxnSpPr>
          <p:cNvPr id="11" name="Straight Connector 10"/>
          <p:cNvCxnSpPr/>
          <p:nvPr/>
        </p:nvCxnSpPr>
        <p:spPr>
          <a:xfrm>
            <a:off x="805119" y="2676176"/>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119" y="4242729"/>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5119" y="5867229"/>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020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marL="0" marR="0">
              <a:spcBef>
                <a:spcPts val="0"/>
              </a:spcBef>
              <a:spcAft>
                <a:spcPts val="0"/>
              </a:spcAft>
            </a:pPr>
            <a:r>
              <a:rPr lang="en-US" spc="35" dirty="0">
                <a:solidFill>
                  <a:srgbClr val="0F2D40"/>
                </a:solidFill>
                <a:effectLst/>
                <a:latin typeface="+mn-lt"/>
                <a:ea typeface="Times New Roman" panose="02020603050405020304" pitchFamily="18" charset="0"/>
              </a:rPr>
              <a:t>Mental Health Rehabilitation</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92395" y="1038667"/>
            <a:ext cx="11052048" cy="4351338"/>
          </a:xfrm>
        </p:spPr>
        <p:txBody>
          <a:bodyPr/>
          <a:lstStyle/>
          <a:p>
            <a:r>
              <a:rPr lang="en-US" sz="1800" dirty="0">
                <a:solidFill>
                  <a:srgbClr val="333333"/>
                </a:solidFill>
                <a:effectLst/>
                <a:ea typeface="Times New Roman" panose="02020603050405020304" pitchFamily="18" charset="0"/>
              </a:rPr>
              <a:t>Mental Health Rehabilitation, or MHR, is one behavioral health provider type within the Medicaid system. Two of the services of focus include Community Psychiatric Supportive Treatment (CPST) and Psychosocial Rehabilitation (PSR) which are home and community-based services. In 2019 and 2020 for approximately 18 months, the Office of Behavioral Health (OBH) collaborated with MHR providers and the five Managed Care Organizations (MCOs) to develop and implement reforms to the MHR program. To facilitate conversations around these changes, the Office of Behavioral Health (OBH) hosted monthly MHR Stakeholder Group meetings, including breakout sessions for focused discussions. One of the recommendations that came from the workgroup was a complete overhaul of the CPST and PSR services definitions.</a:t>
            </a:r>
            <a:endParaRPr lang="en-US" sz="1800" dirty="0">
              <a:effectLst/>
              <a:ea typeface="Times New Roman" panose="02020603050405020304" pitchFamily="18" charset="0"/>
            </a:endParaRPr>
          </a:p>
          <a:p>
            <a:r>
              <a:rPr lang="en-US" sz="1800" dirty="0">
                <a:solidFill>
                  <a:srgbClr val="333333"/>
                </a:solidFill>
                <a:effectLst/>
                <a:ea typeface="Calibri" panose="020F0502020204030204" pitchFamily="34" charset="0"/>
                <a:cs typeface="Times New Roman" panose="02020603050405020304" pitchFamily="18" charset="0"/>
              </a:rPr>
              <a:t>The Louisiana Legislature passed </a:t>
            </a:r>
            <a:r>
              <a:rPr lang="en-US" sz="1800" dirty="0">
                <a:effectLst/>
                <a:ea typeface="Calibri" panose="020F0502020204030204" pitchFamily="34" charset="0"/>
                <a:cs typeface="Times New Roman" panose="02020603050405020304" pitchFamily="18" charset="0"/>
              </a:rPr>
              <a:t>Senate Bill 213, </a:t>
            </a:r>
            <a:r>
              <a:rPr lang="en-US" sz="1800" dirty="0">
                <a:solidFill>
                  <a:srgbClr val="333333"/>
                </a:solidFill>
                <a:effectLst/>
                <a:ea typeface="Calibri" panose="020F0502020204030204" pitchFamily="34" charset="0"/>
                <a:cs typeface="Times New Roman" panose="02020603050405020304" pitchFamily="18" charset="0"/>
              </a:rPr>
              <a:t>and Governor John Bel Edwards signed it as Act 503. The legislation renews the integrity and sustainability of the Medicaid Mental Health Rehabilitation (MHR) program by increasing distinction between Community Psychiatric Support and Treatment (CPST) and Psychosocial Rehabilitation (PSR) services and by expanding utilized provider types for CPST services.</a:t>
            </a:r>
          </a:p>
          <a:p>
            <a:r>
              <a:rPr lang="en-US" dirty="0"/>
              <a:t>Pending CMS approval, the anticipated effective date will be January 1, 2023.</a:t>
            </a:r>
          </a:p>
        </p:txBody>
      </p:sp>
      <p:sp>
        <p:nvSpPr>
          <p:cNvPr id="2" name="Slide Number Placeholder 1"/>
          <p:cNvSpPr>
            <a:spLocks noGrp="1"/>
          </p:cNvSpPr>
          <p:nvPr>
            <p:ph type="sldNum" sz="quarter" idx="12"/>
          </p:nvPr>
        </p:nvSpPr>
        <p:spPr/>
        <p:txBody>
          <a:bodyPr/>
          <a:lstStyle/>
          <a:p>
            <a:fld id="{157884F1-9BA5-4925-A5D2-0F9C0DEBC3CC}" type="slidenum">
              <a:rPr lang="en-US" smtClean="0"/>
              <a:pPr/>
              <a:t>4</a:t>
            </a:fld>
            <a:endParaRPr lang="en-US" dirty="0"/>
          </a:p>
        </p:txBody>
      </p:sp>
    </p:spTree>
    <p:extLst>
      <p:ext uri="{BB962C8B-B14F-4D97-AF65-F5344CB8AC3E}">
        <p14:creationId xmlns:p14="http://schemas.microsoft.com/office/powerpoint/2010/main" val="22976137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marL="0" marR="0">
              <a:spcBef>
                <a:spcPts val="0"/>
              </a:spcBef>
              <a:spcAft>
                <a:spcPts val="0"/>
              </a:spcAft>
            </a:pPr>
            <a:r>
              <a:rPr lang="en-US" b="0" i="0" u="none" strike="noStrike" baseline="0" dirty="0">
                <a:solidFill>
                  <a:srgbClr val="000000"/>
                </a:solidFill>
                <a:latin typeface="+mn-lt"/>
              </a:rPr>
              <a:t>Workgroup, Considerations and Recommendations</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4351338"/>
          </a:xfrm>
        </p:spPr>
        <p:txBody>
          <a:bodyPr/>
          <a:lstStyle/>
          <a:p>
            <a:r>
              <a:rPr lang="en-US" sz="2400" b="0" i="0" u="none" strike="noStrike" baseline="0" dirty="0">
                <a:solidFill>
                  <a:srgbClr val="000000"/>
                </a:solidFill>
                <a:latin typeface="Calibri" panose="020F0502020204030204" pitchFamily="34" charset="0"/>
              </a:rPr>
              <a:t>Workgroup</a:t>
            </a:r>
          </a:p>
          <a:p>
            <a:pPr lvl="1"/>
            <a:r>
              <a:rPr lang="en-US" sz="1800" b="0" i="0" u="none" strike="noStrike" baseline="0" dirty="0">
                <a:solidFill>
                  <a:srgbClr val="000000"/>
                </a:solidFill>
                <a:latin typeface="Calibri" panose="020F0502020204030204" pitchFamily="34" charset="0"/>
              </a:rPr>
              <a:t>Began March 2019</a:t>
            </a:r>
          </a:p>
          <a:p>
            <a:pPr lvl="1"/>
            <a:r>
              <a:rPr lang="en-US" sz="1800" b="0" i="0" u="none" strike="noStrike" baseline="0" dirty="0">
                <a:solidFill>
                  <a:srgbClr val="000000"/>
                </a:solidFill>
                <a:latin typeface="Calibri" panose="020F0502020204030204" pitchFamily="34" charset="0"/>
              </a:rPr>
              <a:t>Comprised of any interested MHR providers, MCO representatives, and LDH representatives</a:t>
            </a:r>
          </a:p>
          <a:p>
            <a:pPr lvl="1"/>
            <a:r>
              <a:rPr lang="en-US" sz="1800" b="0" i="0" u="none" strike="noStrike" baseline="0" dirty="0">
                <a:solidFill>
                  <a:srgbClr val="000000"/>
                </a:solidFill>
                <a:latin typeface="Calibri" panose="020F0502020204030204" pitchFamily="34" charset="0"/>
              </a:rPr>
              <a:t>Grew from 20 participants to 54 participants</a:t>
            </a:r>
          </a:p>
          <a:p>
            <a:pPr lvl="1"/>
            <a:r>
              <a:rPr lang="en-US" sz="1800" b="0" i="0" u="none" strike="noStrike" baseline="0" dirty="0">
                <a:solidFill>
                  <a:srgbClr val="000000"/>
                </a:solidFill>
                <a:latin typeface="Calibri" panose="020F0502020204030204" pitchFamily="34" charset="0"/>
              </a:rPr>
              <a:t>Met monthly or more frequently as needed</a:t>
            </a:r>
          </a:p>
          <a:p>
            <a:pPr lvl="1"/>
            <a:r>
              <a:rPr lang="en-US" sz="1800" b="0" i="0" u="none" strike="noStrike" baseline="0" dirty="0">
                <a:solidFill>
                  <a:srgbClr val="000000"/>
                </a:solidFill>
                <a:latin typeface="Calibri" panose="020F0502020204030204" pitchFamily="34" charset="0"/>
              </a:rPr>
              <a:t>Drafted definitions presented December 2019</a:t>
            </a:r>
          </a:p>
          <a:p>
            <a:r>
              <a:rPr lang="en-US" sz="2400" dirty="0"/>
              <a:t>Considerations</a:t>
            </a:r>
          </a:p>
          <a:p>
            <a:pPr lvl="1"/>
            <a:r>
              <a:rPr lang="en-US" sz="1800" dirty="0"/>
              <a:t>Difficulty in distinguishing differences in CPST and PSR</a:t>
            </a:r>
          </a:p>
          <a:p>
            <a:pPr lvl="1"/>
            <a:r>
              <a:rPr lang="en-US" sz="1800" dirty="0"/>
              <a:t>What is and isn’t CPST and what is or isn’t PSR</a:t>
            </a:r>
          </a:p>
          <a:p>
            <a:pPr lvl="1"/>
            <a:r>
              <a:rPr lang="en-US" sz="1800" dirty="0"/>
              <a:t>Avoid duplication of services</a:t>
            </a:r>
          </a:p>
          <a:p>
            <a:pPr lvl="1"/>
            <a:r>
              <a:rPr lang="en-US" sz="1800" dirty="0"/>
              <a:t>Bring back counseling component of CPST</a:t>
            </a:r>
          </a:p>
          <a:p>
            <a:pPr lvl="1"/>
            <a:r>
              <a:rPr lang="en-US" sz="1800" dirty="0"/>
              <a:t>Increase opportunities for delivery of evidence-based practices </a:t>
            </a:r>
          </a:p>
          <a:p>
            <a:pPr lvl="1"/>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5</a:t>
            </a:fld>
            <a:endParaRPr lang="en-US" dirty="0"/>
          </a:p>
        </p:txBody>
      </p:sp>
    </p:spTree>
    <p:extLst>
      <p:ext uri="{BB962C8B-B14F-4D97-AF65-F5344CB8AC3E}">
        <p14:creationId xmlns:p14="http://schemas.microsoft.com/office/powerpoint/2010/main" val="1064222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marL="0" marR="0">
              <a:spcBef>
                <a:spcPts val="0"/>
              </a:spcBef>
              <a:spcAft>
                <a:spcPts val="0"/>
              </a:spcAft>
            </a:pPr>
            <a:r>
              <a:rPr lang="en-US" b="0" i="0" u="none" strike="noStrike" baseline="0" dirty="0">
                <a:solidFill>
                  <a:srgbClr val="000000"/>
                </a:solidFill>
                <a:latin typeface="+mn-lt"/>
              </a:rPr>
              <a:t>Workgroup, Considerations and Recommendations – continued</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r>
              <a:rPr lang="en-US" sz="2400" dirty="0"/>
              <a:t>Other Considerations</a:t>
            </a:r>
          </a:p>
          <a:p>
            <a:pPr lvl="1"/>
            <a:r>
              <a:rPr lang="en-US" dirty="0"/>
              <a:t>Improve quality of service</a:t>
            </a:r>
          </a:p>
          <a:p>
            <a:pPr lvl="1"/>
            <a:r>
              <a:rPr lang="en-US" dirty="0"/>
              <a:t>Increase opportunities for quality outcomes</a:t>
            </a:r>
          </a:p>
          <a:p>
            <a:pPr lvl="1"/>
            <a:r>
              <a:rPr lang="en-US" dirty="0"/>
              <a:t>Increase potential provider agency marketability</a:t>
            </a:r>
          </a:p>
          <a:p>
            <a:pPr lvl="1"/>
            <a:r>
              <a:rPr lang="en-US" dirty="0"/>
              <a:t>Improve integrity of the program</a:t>
            </a:r>
          </a:p>
          <a:p>
            <a:pPr lvl="1"/>
            <a:r>
              <a:rPr lang="en-US" dirty="0"/>
              <a:t>Improve workforce development </a:t>
            </a:r>
          </a:p>
          <a:p>
            <a:r>
              <a:rPr lang="en-US" dirty="0"/>
              <a:t>Recommendations</a:t>
            </a:r>
          </a:p>
          <a:p>
            <a:pPr lvl="1"/>
            <a:r>
              <a:rPr lang="en-US" dirty="0"/>
              <a:t>PSR</a:t>
            </a:r>
          </a:p>
          <a:p>
            <a:pPr lvl="2"/>
            <a:r>
              <a:rPr lang="en-US" sz="1400" b="0" i="0" u="none" strike="noStrike" baseline="0" dirty="0">
                <a:solidFill>
                  <a:srgbClr val="000000"/>
                </a:solidFill>
                <a:latin typeface="Calibri" panose="020F0502020204030204" pitchFamily="34" charset="0"/>
              </a:rPr>
              <a:t>The PSR definition is amended to focus exclusively on skills-building components as supportive interventions to promote independent functioning and to remove psycho-education components.</a:t>
            </a:r>
          </a:p>
          <a:p>
            <a:pPr lvl="2"/>
            <a:r>
              <a:rPr lang="en-US" sz="1400" dirty="0">
                <a:solidFill>
                  <a:srgbClr val="000000"/>
                </a:solidFill>
                <a:latin typeface="Calibri" panose="020F0502020204030204" pitchFamily="34" charset="0"/>
              </a:rPr>
              <a:t>PSR manualized or delivered in accordance with a nationally accepted protocol.</a:t>
            </a:r>
          </a:p>
          <a:p>
            <a:pPr lvl="2"/>
            <a:r>
              <a:rPr lang="en-US" sz="1400" b="0" i="0" u="none" strike="noStrike" baseline="0" dirty="0">
                <a:solidFill>
                  <a:srgbClr val="000000"/>
                </a:solidFill>
                <a:latin typeface="Calibri" panose="020F0502020204030204" pitchFamily="34" charset="0"/>
              </a:rPr>
              <a:t>Directed toward a particular symptom and works on increasing or reducing a </a:t>
            </a:r>
            <a:r>
              <a:rPr lang="en-US" sz="1400" dirty="0">
                <a:solidFill>
                  <a:srgbClr val="000000"/>
                </a:solidFill>
                <a:latin typeface="Calibri" panose="020F0502020204030204" pitchFamily="34" charset="0"/>
              </a:rPr>
              <a:t>particular behavior. </a:t>
            </a:r>
            <a:endParaRPr lang="en-US" sz="1400" b="0" i="0" u="none" strike="noStrike" baseline="0" dirty="0">
              <a:solidFill>
                <a:srgbClr val="000000"/>
              </a:solidFill>
              <a:latin typeface="Calibri" panose="020F0502020204030204" pitchFamily="34" charset="0"/>
            </a:endParaRPr>
          </a:p>
          <a:p>
            <a:pPr lvl="1"/>
            <a:r>
              <a:rPr lang="en-US" dirty="0"/>
              <a:t>CPST</a:t>
            </a:r>
          </a:p>
          <a:p>
            <a:pPr lvl="2"/>
            <a:r>
              <a:rPr lang="en-US" sz="1400" b="0" i="0" u="none" strike="noStrike" baseline="0" dirty="0">
                <a:solidFill>
                  <a:srgbClr val="000000"/>
                </a:solidFill>
                <a:latin typeface="Calibri" panose="020F0502020204030204" pitchFamily="34" charset="0"/>
              </a:rPr>
              <a:t>The CPST definition includes a focus on clinically-oriented components, including assessment, treatment planning, and counseling and clinical psycho-education. All “skills-building” components are moved to the PSR definition.</a:t>
            </a:r>
          </a:p>
          <a:p>
            <a:pPr lvl="2"/>
            <a:endParaRPr lang="en-US" sz="1400" b="0" i="0" u="none" strike="noStrike" baseline="0" dirty="0">
              <a:solidFill>
                <a:srgbClr val="000000"/>
              </a:solidFill>
              <a:latin typeface="Calibri" panose="020F0502020204030204" pitchFamily="34" charset="0"/>
            </a:endParaRPr>
          </a:p>
          <a:p>
            <a:pPr lvl="2"/>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6</a:t>
            </a:fld>
            <a:endParaRPr lang="en-US" dirty="0"/>
          </a:p>
        </p:txBody>
      </p:sp>
    </p:spTree>
    <p:extLst>
      <p:ext uri="{BB962C8B-B14F-4D97-AF65-F5344CB8AC3E}">
        <p14:creationId xmlns:p14="http://schemas.microsoft.com/office/powerpoint/2010/main" val="2658626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New Service Definitions</a:t>
            </a:r>
          </a:p>
        </p:txBody>
      </p:sp>
    </p:spTree>
    <p:extLst>
      <p:ext uri="{BB962C8B-B14F-4D97-AF65-F5344CB8AC3E}">
        <p14:creationId xmlns:p14="http://schemas.microsoft.com/office/powerpoint/2010/main" val="10109905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marL="0" marR="0">
              <a:spcBef>
                <a:spcPts val="0"/>
              </a:spcBef>
              <a:spcAft>
                <a:spcPts val="0"/>
              </a:spcAft>
            </a:pPr>
            <a:r>
              <a:rPr lang="en-US" b="0" i="0" u="none" strike="noStrike" baseline="0" dirty="0">
                <a:solidFill>
                  <a:srgbClr val="000000"/>
                </a:solidFill>
                <a:latin typeface="Calibri" panose="020F0502020204030204" pitchFamily="34" charset="0"/>
              </a:rPr>
              <a:t>Psychosocial Rehabilitation</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r>
              <a:rPr lang="en-US" sz="2200" b="0" i="0" u="none" strike="noStrike" baseline="0" dirty="0">
                <a:solidFill>
                  <a:srgbClr val="000000"/>
                </a:solidFill>
                <a:latin typeface="Calibri" panose="020F0502020204030204" pitchFamily="34" charset="0"/>
              </a:rPr>
              <a:t>Psychosocial rehabilitation (PSR) services are designed to assist the individual with compensating for or eliminating functional deficits and interpersonal and/or environmental barriers associated with their mental illness.  Activities included must be intended to achieve the identified goals or objectives as set forth in the individual’s individualized treatment plan.  The intent of PSR is to restore the fullest possible integration of the individual as an active and productive member of his or her family, community and/or culture with the least amount of ongoing professional intervention.  PSR is a face-to-face intervention with the individual present. Services may be provided individually or in a group setting.  Most contacts occur in community locations where the person lives, works, attends school and/or socializes.</a:t>
            </a:r>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8</a:t>
            </a:fld>
            <a:endParaRPr lang="en-US" dirty="0"/>
          </a:p>
        </p:txBody>
      </p:sp>
    </p:spTree>
    <p:extLst>
      <p:ext uri="{BB962C8B-B14F-4D97-AF65-F5344CB8AC3E}">
        <p14:creationId xmlns:p14="http://schemas.microsoft.com/office/powerpoint/2010/main" val="41569094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marL="0" marR="0">
              <a:spcBef>
                <a:spcPts val="0"/>
              </a:spcBef>
              <a:spcAft>
                <a:spcPts val="0"/>
              </a:spcAft>
            </a:pPr>
            <a:r>
              <a:rPr lang="en-US" b="0" i="0" u="none" strike="noStrike" baseline="0" dirty="0">
                <a:solidFill>
                  <a:srgbClr val="000000"/>
                </a:solidFill>
                <a:latin typeface="Calibri" panose="020F0502020204030204" pitchFamily="34" charset="0"/>
              </a:rPr>
              <a:t>Psychosocial Rehabilitation - continued</a:t>
            </a:r>
            <a:endParaRPr lang="en-US" dirty="0">
              <a:effectLst/>
              <a:latin typeface="+mn-lt"/>
              <a:ea typeface="Times New Roman" panose="02020603050405020304" pitchFamily="18" charset="0"/>
            </a:endParaRPr>
          </a:p>
        </p:txBody>
      </p:sp>
      <p:sp>
        <p:nvSpPr>
          <p:cNvPr id="6147" name="Content Placeholder 5"/>
          <p:cNvSpPr>
            <a:spLocks noGrp="1"/>
          </p:cNvSpPr>
          <p:nvPr>
            <p:ph idx="1"/>
          </p:nvPr>
        </p:nvSpPr>
        <p:spPr>
          <a:xfrm>
            <a:off x="267884" y="1150180"/>
            <a:ext cx="11052048" cy="5279004"/>
          </a:xfrm>
        </p:spPr>
        <p:txBody>
          <a:bodyPr/>
          <a:lstStyle/>
          <a:p>
            <a:pPr marL="0" indent="0">
              <a:buNone/>
            </a:pPr>
            <a:r>
              <a:rPr lang="en-US" sz="1800" b="1" i="0" u="none" strike="noStrike" baseline="0" dirty="0">
                <a:solidFill>
                  <a:srgbClr val="000000"/>
                </a:solidFill>
                <a:latin typeface="Calibri" panose="020F0502020204030204" pitchFamily="34" charset="0"/>
              </a:rPr>
              <a:t>Components</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Skills building</a:t>
            </a:r>
            <a:r>
              <a:rPr lang="en-US" sz="1800" b="0" i="0" u="none" strike="noStrike" baseline="0" dirty="0">
                <a:solidFill>
                  <a:srgbClr val="000000"/>
                </a:solidFill>
                <a:latin typeface="Calibri" panose="020F0502020204030204" pitchFamily="34" charset="0"/>
              </a:rPr>
              <a:t> includes the practice and reinforcement of independent living skills, use of community resources and daily self-care routines.  The primary focus is to increase the basic skills that promote independent functioning so the member can remain in a natural community location and achieve developmentally appropriate functioning, and assisting the member with effectively responding to or avoiding identified precursors or triggers that result in functional impairment.</a:t>
            </a:r>
          </a:p>
          <a:p>
            <a:r>
              <a:rPr lang="en-US" sz="1800" b="1" i="0" u="none" strike="noStrike" baseline="0" dirty="0">
                <a:solidFill>
                  <a:srgbClr val="000000"/>
                </a:solidFill>
                <a:latin typeface="Calibri" panose="020F0502020204030204" pitchFamily="34" charset="0"/>
              </a:rPr>
              <a:t>Supporting the restoration and rehabilitation of social and interpersonal skills </a:t>
            </a:r>
            <a:r>
              <a:rPr lang="en-US" sz="1800" b="0" i="0" u="none" strike="noStrike" baseline="0" dirty="0">
                <a:solidFill>
                  <a:srgbClr val="000000"/>
                </a:solidFill>
                <a:latin typeface="Calibri" panose="020F0502020204030204" pitchFamily="34" charset="0"/>
              </a:rPr>
              <a:t>to increase community tenure, enhance personal relationships, establish support networks, increase community awareness, develop coping strategies and effective functioning in the individual’s social environment, including home, work and school; and</a:t>
            </a:r>
          </a:p>
          <a:p>
            <a:r>
              <a:rPr lang="en-US" sz="1800" b="1" i="0" u="none" strike="noStrike" baseline="0" dirty="0">
                <a:solidFill>
                  <a:srgbClr val="000000"/>
                </a:solidFill>
                <a:latin typeface="Calibri" panose="020F0502020204030204" pitchFamily="34" charset="0"/>
              </a:rPr>
              <a:t>Supporting the restoration and rehabilitation of daily living skills </a:t>
            </a:r>
            <a:r>
              <a:rPr lang="en-US" sz="1800" b="0" i="0" u="none" strike="noStrike" baseline="0" dirty="0">
                <a:solidFill>
                  <a:srgbClr val="000000"/>
                </a:solidFill>
                <a:latin typeface="Calibri" panose="020F0502020204030204" pitchFamily="34" charset="0"/>
              </a:rPr>
              <a:t>to improve self-management of the negative effects of psychiatric or emotional symptoms that interfere with a person’s daily living.  Supporting the individual with development and implementation of daily living skills and daily routines necessary to remain in home, school, work and community.</a:t>
            </a:r>
          </a:p>
          <a:p>
            <a:pPr marL="0" indent="0">
              <a:buNone/>
            </a:pPr>
            <a:endParaRPr lang="en-US" dirty="0"/>
          </a:p>
        </p:txBody>
      </p:sp>
      <p:sp>
        <p:nvSpPr>
          <p:cNvPr id="2" name="Slide Number Placeholder 1"/>
          <p:cNvSpPr>
            <a:spLocks noGrp="1"/>
          </p:cNvSpPr>
          <p:nvPr>
            <p:ph type="sldNum" sz="quarter" idx="12"/>
          </p:nvPr>
        </p:nvSpPr>
        <p:spPr/>
        <p:txBody>
          <a:bodyPr/>
          <a:lstStyle/>
          <a:p>
            <a:fld id="{157884F1-9BA5-4925-A5D2-0F9C0DEBC3CC}" type="slidenum">
              <a:rPr lang="en-US" smtClean="0"/>
              <a:pPr/>
              <a:t>9</a:t>
            </a:fld>
            <a:endParaRPr lang="en-US" dirty="0"/>
          </a:p>
        </p:txBody>
      </p:sp>
    </p:spTree>
    <p:extLst>
      <p:ext uri="{BB962C8B-B14F-4D97-AF65-F5344CB8AC3E}">
        <p14:creationId xmlns:p14="http://schemas.microsoft.com/office/powerpoint/2010/main" val="1233036164"/>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_Template_Widescreen (003).potx  -  Read-Only" id="{FE539DA1-3349-4DCD-8FAA-9F865293E053}" vid="{AE6A67F9-E0B5-4607-9A76-F8DCF42F9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48BB15938C74C914F45469FDC44C1" ma:contentTypeVersion="13" ma:contentTypeDescription="Create a new document." ma:contentTypeScope="" ma:versionID="54b973dffe3dc101c9e7c9547cfe880f">
  <xsd:schema xmlns:xsd="http://www.w3.org/2001/XMLSchema" xmlns:xs="http://www.w3.org/2001/XMLSchema" xmlns:p="http://schemas.microsoft.com/office/2006/metadata/properties" xmlns:ns2="4fe55e8d-9c1e-47fa-b1c9-4bf71648748d" xmlns:ns3="674c7e0f-7724-4048-91e4-6fba1f54afc3" targetNamespace="http://schemas.microsoft.com/office/2006/metadata/properties" ma:root="true" ma:fieldsID="fccca5cd0f1449f0844b3495b8c51762" ns2:_="" ns3:_="">
    <xsd:import namespace="4fe55e8d-9c1e-47fa-b1c9-4bf71648748d"/>
    <xsd:import namespace="674c7e0f-7724-4048-91e4-6fba1f54afc3"/>
    <xsd:element name="properties">
      <xsd:complexType>
        <xsd:sequence>
          <xsd:element name="documentManagement">
            <xsd:complexType>
              <xsd:all>
                <xsd:element ref="ns2:Tag"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55e8d-9c1e-47fa-b1c9-4bf71648748d" elementFormDefault="qualified">
    <xsd:import namespace="http://schemas.microsoft.com/office/2006/documentManagement/types"/>
    <xsd:import namespace="http://schemas.microsoft.com/office/infopath/2007/PartnerControls"/>
    <xsd:element name="Tag" ma:index="8" nillable="true" ma:displayName="Tag" ma:format="Dropdown" ma:internalName="Tag">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7e0f-7724-4048-91e4-6fba1f54afc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4fe55e8d-9c1e-47fa-b1c9-4bf71648748d" xsi:nil="true"/>
  </documentManagement>
</p:properties>
</file>

<file path=customXml/itemProps1.xml><?xml version="1.0" encoding="utf-8"?>
<ds:datastoreItem xmlns:ds="http://schemas.openxmlformats.org/officeDocument/2006/customXml" ds:itemID="{682B8AF5-CE52-4F26-9446-5FC46167C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55e8d-9c1e-47fa-b1c9-4bf71648748d"/>
    <ds:schemaRef ds:uri="674c7e0f-7724-4048-91e4-6fba1f54a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7C55BA-C3A8-45E5-B7F6-E754D3824CDC}">
  <ds:schemaRefs>
    <ds:schemaRef ds:uri="http://schemas.microsoft.com/sharepoint/v3/contenttype/forms"/>
  </ds:schemaRefs>
</ds:datastoreItem>
</file>

<file path=customXml/itemProps3.xml><?xml version="1.0" encoding="utf-8"?>
<ds:datastoreItem xmlns:ds="http://schemas.openxmlformats.org/officeDocument/2006/customXml" ds:itemID="{49FE4E71-ED19-4B9E-B961-081D2F6A867E}">
  <ds:schemaRefs>
    <ds:schemaRef ds:uri="http://purl.org/dc/elements/1.1/"/>
    <ds:schemaRef ds:uri="http://schemas.microsoft.com/office/2006/metadata/properties"/>
    <ds:schemaRef ds:uri="4fe55e8d-9c1e-47fa-b1c9-4bf71648748d"/>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74c7e0f-7724-4048-91e4-6fba1f54af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MHC_Template_Widescreen (003)</Template>
  <TotalTime>1237</TotalTime>
  <Words>2843</Words>
  <Application>Microsoft Office PowerPoint</Application>
  <PresentationFormat>Widescreen</PresentationFormat>
  <Paragraphs>267</Paragraphs>
  <Slides>23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MHR Redesign</vt:lpstr>
      <vt:lpstr>Meet Your Team</vt:lpstr>
      <vt:lpstr>Agenda</vt:lpstr>
      <vt:lpstr>Mental Health Rehabilitation</vt:lpstr>
      <vt:lpstr>Workgroup, Considerations and Recommendations</vt:lpstr>
      <vt:lpstr>Workgroup, Considerations and Recommendations – continued</vt:lpstr>
      <vt:lpstr>New Service Definitions</vt:lpstr>
      <vt:lpstr>Psychosocial Rehabilitation</vt:lpstr>
      <vt:lpstr>Psychosocial Rehabilitation - continued</vt:lpstr>
      <vt:lpstr>Community Psychiatric Support and Treatment </vt:lpstr>
      <vt:lpstr>CPST</vt:lpstr>
      <vt:lpstr>New Provider Types and Staff Requirements</vt:lpstr>
      <vt:lpstr>CPST Provider Qualifications and Rates</vt:lpstr>
      <vt:lpstr>PSR Provider Qualifications and Rates</vt:lpstr>
      <vt:lpstr>Workforce</vt:lpstr>
      <vt:lpstr>CPST</vt:lpstr>
      <vt:lpstr>CPST - continued</vt:lpstr>
      <vt:lpstr>Next Steps</vt:lpstr>
      <vt:lpstr>Agency To Do List</vt:lpstr>
      <vt:lpstr>Magellan To Do List</vt:lpstr>
      <vt:lpstr>Questions?</vt:lpstr>
      <vt:lpstr>PowerPoint Presentation</vt:lpstr>
      <vt:lpstr>Confidentiality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Fowler, Gail</dc:creator>
  <cp:lastModifiedBy>Burns, Patricia L.</cp:lastModifiedBy>
  <cp:revision>28</cp:revision>
  <dcterms:created xsi:type="dcterms:W3CDTF">2022-10-24T14:31:55Z</dcterms:created>
  <dcterms:modified xsi:type="dcterms:W3CDTF">2022-11-17T23:06:56Z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2020-12-09T18:30:04Z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54875dab-c38b-425f-a394-90470ff6cfc7</vt:lpwstr>
  </property>
  <property fmtid="{D5CDD505-2E9C-101B-9397-08002B2CF9AE}" pid="8" name="MSIP_Label_8be07fcc-3295-428b-88ad-2394f5c2a736_ContentBits">
    <vt:lpwstr>0</vt:lpwstr>
  </property>
  <property fmtid="{D5CDD505-2E9C-101B-9397-08002B2CF9AE}" pid="9" name="ContentTypeId">
    <vt:lpwstr>0x01010024348BB15938C74C914F45469FDC44C1</vt:lpwstr>
  </property>
</Properties>
</file>